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83" r:id="rId3"/>
    <p:sldId id="302" r:id="rId4"/>
    <p:sldId id="284" r:id="rId5"/>
    <p:sldId id="287" r:id="rId6"/>
    <p:sldId id="265" r:id="rId7"/>
    <p:sldId id="266" r:id="rId8"/>
    <p:sldId id="258" r:id="rId9"/>
    <p:sldId id="267" r:id="rId10"/>
    <p:sldId id="279" r:id="rId11"/>
    <p:sldId id="259" r:id="rId12"/>
    <p:sldId id="268" r:id="rId13"/>
    <p:sldId id="294" r:id="rId14"/>
    <p:sldId id="261" r:id="rId15"/>
    <p:sldId id="274" r:id="rId16"/>
    <p:sldId id="263" r:id="rId17"/>
    <p:sldId id="269" r:id="rId18"/>
    <p:sldId id="270" r:id="rId19"/>
    <p:sldId id="262" r:id="rId20"/>
    <p:sldId id="277" r:id="rId21"/>
    <p:sldId id="273" r:id="rId22"/>
    <p:sldId id="281" r:id="rId23"/>
    <p:sldId id="280" r:id="rId24"/>
    <p:sldId id="282" r:id="rId25"/>
    <p:sldId id="303" r:id="rId26"/>
    <p:sldId id="275" r:id="rId27"/>
    <p:sldId id="290" r:id="rId28"/>
    <p:sldId id="278" r:id="rId29"/>
    <p:sldId id="288" r:id="rId30"/>
    <p:sldId id="286" r:id="rId31"/>
    <p:sldId id="289" r:id="rId32"/>
    <p:sldId id="300" r:id="rId33"/>
    <p:sldId id="306" r:id="rId34"/>
    <p:sldId id="307" r:id="rId35"/>
    <p:sldId id="272" r:id="rId36"/>
    <p:sldId id="291" r:id="rId37"/>
    <p:sldId id="30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738"/>
    <p:restoredTop sz="86421"/>
  </p:normalViewPr>
  <p:slideViewPr>
    <p:cSldViewPr snapToGrid="0" snapToObjects="1">
      <p:cViewPr varScale="1">
        <p:scale>
          <a:sx n="92" d="100"/>
          <a:sy n="92" d="100"/>
        </p:scale>
        <p:origin x="192" y="7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1D2614-20D2-104D-876C-68C46E9C3B04}" type="datetimeFigureOut">
              <a:rPr lang="en-US" smtClean="0"/>
              <a:t>5/7/23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0E507D-50E5-514C-BC0E-259B2BFA561B}" type="slidenum">
              <a:rPr lang="en-US" smtClean="0"/>
              <a:t>‹#›</a:t>
            </a:fld>
            <a:endParaRPr lang="en-US"/>
          </a:p>
        </p:txBody>
      </p:sp>
    </p:spTree>
    <p:extLst>
      <p:ext uri="{BB962C8B-B14F-4D97-AF65-F5344CB8AC3E}">
        <p14:creationId xmlns:p14="http://schemas.microsoft.com/office/powerpoint/2010/main" val="1515603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0E507D-50E5-514C-BC0E-259B2BFA561B}" type="slidenum">
              <a:rPr lang="en-US" smtClean="0"/>
              <a:t>8</a:t>
            </a:fld>
            <a:endParaRPr lang="en-US"/>
          </a:p>
        </p:txBody>
      </p:sp>
    </p:spTree>
    <p:extLst>
      <p:ext uri="{BB962C8B-B14F-4D97-AF65-F5344CB8AC3E}">
        <p14:creationId xmlns:p14="http://schemas.microsoft.com/office/powerpoint/2010/main" val="1828706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0E507D-50E5-514C-BC0E-259B2BFA561B}" type="slidenum">
              <a:rPr lang="en-US" smtClean="0"/>
              <a:t>12</a:t>
            </a:fld>
            <a:endParaRPr lang="en-US"/>
          </a:p>
        </p:txBody>
      </p:sp>
    </p:spTree>
    <p:extLst>
      <p:ext uri="{BB962C8B-B14F-4D97-AF65-F5344CB8AC3E}">
        <p14:creationId xmlns:p14="http://schemas.microsoft.com/office/powerpoint/2010/main" val="2203588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0E507D-50E5-514C-BC0E-259B2BFA561B}" type="slidenum">
              <a:rPr lang="en-US" smtClean="0"/>
              <a:t>37</a:t>
            </a:fld>
            <a:endParaRPr lang="en-US"/>
          </a:p>
        </p:txBody>
      </p:sp>
    </p:spTree>
    <p:extLst>
      <p:ext uri="{BB962C8B-B14F-4D97-AF65-F5344CB8AC3E}">
        <p14:creationId xmlns:p14="http://schemas.microsoft.com/office/powerpoint/2010/main" val="2683137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B8826-D100-874B-8C15-AE362370B6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E205DA-005A-084A-A03C-CB3297E7E3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C662E0-CBCE-9049-8EB7-76DA865272C8}"/>
              </a:ext>
            </a:extLst>
          </p:cNvPr>
          <p:cNvSpPr>
            <a:spLocks noGrp="1"/>
          </p:cNvSpPr>
          <p:nvPr>
            <p:ph type="dt" sz="half" idx="10"/>
          </p:nvPr>
        </p:nvSpPr>
        <p:spPr/>
        <p:txBody>
          <a:bodyPr/>
          <a:lstStyle/>
          <a:p>
            <a:fld id="{C8AF9E6B-4137-DD45-811B-1D1601D99F07}" type="datetimeFigureOut">
              <a:rPr lang="en-US" smtClean="0"/>
              <a:t>5/7/23</a:t>
            </a:fld>
            <a:endParaRPr lang="en-US"/>
          </a:p>
        </p:txBody>
      </p:sp>
      <p:sp>
        <p:nvSpPr>
          <p:cNvPr id="5" name="Footer Placeholder 4">
            <a:extLst>
              <a:ext uri="{FF2B5EF4-FFF2-40B4-BE49-F238E27FC236}">
                <a16:creationId xmlns:a16="http://schemas.microsoft.com/office/drawing/2014/main" id="{C73F070A-8D25-714E-A569-DC1D48226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EE03FC-13AD-B048-BD84-804A4FCC9C27}"/>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3905194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773B-5174-D744-BACA-B8145E7F58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2C7CFA-20F1-1347-A357-B0D2AF3FD5F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304B0B-8CB6-984E-ACAA-DB744EEA1D0C}"/>
              </a:ext>
            </a:extLst>
          </p:cNvPr>
          <p:cNvSpPr>
            <a:spLocks noGrp="1"/>
          </p:cNvSpPr>
          <p:nvPr>
            <p:ph type="dt" sz="half" idx="10"/>
          </p:nvPr>
        </p:nvSpPr>
        <p:spPr/>
        <p:txBody>
          <a:bodyPr/>
          <a:lstStyle/>
          <a:p>
            <a:fld id="{C8AF9E6B-4137-DD45-811B-1D1601D99F07}" type="datetimeFigureOut">
              <a:rPr lang="en-US" smtClean="0"/>
              <a:t>5/7/23</a:t>
            </a:fld>
            <a:endParaRPr lang="en-US"/>
          </a:p>
        </p:txBody>
      </p:sp>
      <p:sp>
        <p:nvSpPr>
          <p:cNvPr id="5" name="Footer Placeholder 4">
            <a:extLst>
              <a:ext uri="{FF2B5EF4-FFF2-40B4-BE49-F238E27FC236}">
                <a16:creationId xmlns:a16="http://schemas.microsoft.com/office/drawing/2014/main" id="{F7958E56-7EC2-5544-9279-D2AC46C93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279E93-D86F-DD45-A05A-282B56AF49FF}"/>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193025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46CFB-87B3-8D4C-8049-76A05585E7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286100-11F5-0448-8204-9F97445EA9E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4855BF-278E-F94E-A0E5-33F979506CBF}"/>
              </a:ext>
            </a:extLst>
          </p:cNvPr>
          <p:cNvSpPr>
            <a:spLocks noGrp="1"/>
          </p:cNvSpPr>
          <p:nvPr>
            <p:ph type="dt" sz="half" idx="10"/>
          </p:nvPr>
        </p:nvSpPr>
        <p:spPr/>
        <p:txBody>
          <a:bodyPr/>
          <a:lstStyle/>
          <a:p>
            <a:fld id="{C8AF9E6B-4137-DD45-811B-1D1601D99F07}" type="datetimeFigureOut">
              <a:rPr lang="en-US" smtClean="0"/>
              <a:t>5/7/23</a:t>
            </a:fld>
            <a:endParaRPr lang="en-US"/>
          </a:p>
        </p:txBody>
      </p:sp>
      <p:sp>
        <p:nvSpPr>
          <p:cNvPr id="5" name="Footer Placeholder 4">
            <a:extLst>
              <a:ext uri="{FF2B5EF4-FFF2-40B4-BE49-F238E27FC236}">
                <a16:creationId xmlns:a16="http://schemas.microsoft.com/office/drawing/2014/main" id="{BE2010AC-D305-574A-8F93-246F37B78B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C86318-2D24-974B-B8AA-DC05B3EDAB0F}"/>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1614075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E238B-B245-A545-83A8-51B7E8B188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E4D0AE-4308-DB47-9C11-1D64F688B6E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1EE74D-4CD3-2E4E-AD8F-CE8A5645585B}"/>
              </a:ext>
            </a:extLst>
          </p:cNvPr>
          <p:cNvSpPr>
            <a:spLocks noGrp="1"/>
          </p:cNvSpPr>
          <p:nvPr>
            <p:ph type="dt" sz="half" idx="10"/>
          </p:nvPr>
        </p:nvSpPr>
        <p:spPr/>
        <p:txBody>
          <a:bodyPr/>
          <a:lstStyle/>
          <a:p>
            <a:fld id="{C8AF9E6B-4137-DD45-811B-1D1601D99F07}" type="datetimeFigureOut">
              <a:rPr lang="en-US" smtClean="0"/>
              <a:t>5/7/23</a:t>
            </a:fld>
            <a:endParaRPr lang="en-US"/>
          </a:p>
        </p:txBody>
      </p:sp>
      <p:sp>
        <p:nvSpPr>
          <p:cNvPr id="5" name="Footer Placeholder 4">
            <a:extLst>
              <a:ext uri="{FF2B5EF4-FFF2-40B4-BE49-F238E27FC236}">
                <a16:creationId xmlns:a16="http://schemas.microsoft.com/office/drawing/2014/main" id="{FDF5777E-29EE-154E-ADD9-6F8467CC58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00F463-8CBF-004B-924B-F27AC0A88151}"/>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3525612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3FE0C-A6D9-FA42-9526-A9676A5916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717327-0334-F346-B2C0-EEE9542059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C648C4-FA97-8948-AB5A-C1BC588C26C0}"/>
              </a:ext>
            </a:extLst>
          </p:cNvPr>
          <p:cNvSpPr>
            <a:spLocks noGrp="1"/>
          </p:cNvSpPr>
          <p:nvPr>
            <p:ph type="dt" sz="half" idx="10"/>
          </p:nvPr>
        </p:nvSpPr>
        <p:spPr/>
        <p:txBody>
          <a:bodyPr/>
          <a:lstStyle/>
          <a:p>
            <a:fld id="{C8AF9E6B-4137-DD45-811B-1D1601D99F07}" type="datetimeFigureOut">
              <a:rPr lang="en-US" smtClean="0"/>
              <a:t>5/7/23</a:t>
            </a:fld>
            <a:endParaRPr lang="en-US"/>
          </a:p>
        </p:txBody>
      </p:sp>
      <p:sp>
        <p:nvSpPr>
          <p:cNvPr id="5" name="Footer Placeholder 4">
            <a:extLst>
              <a:ext uri="{FF2B5EF4-FFF2-40B4-BE49-F238E27FC236}">
                <a16:creationId xmlns:a16="http://schemas.microsoft.com/office/drawing/2014/main" id="{2AB7CDFB-2DD6-594D-9774-CD549EC7FD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1F243-37F0-9148-9561-AD122E0993EB}"/>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4019007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17BAC-1ECA-D541-B1BA-56BBEA9E5C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927977-F523-A945-8622-7007047CF6E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EE01DE-AB2C-134F-A37D-96372B9C087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105770-BD0C-3047-9130-CF18275AFA61}"/>
              </a:ext>
            </a:extLst>
          </p:cNvPr>
          <p:cNvSpPr>
            <a:spLocks noGrp="1"/>
          </p:cNvSpPr>
          <p:nvPr>
            <p:ph type="dt" sz="half" idx="10"/>
          </p:nvPr>
        </p:nvSpPr>
        <p:spPr/>
        <p:txBody>
          <a:bodyPr/>
          <a:lstStyle/>
          <a:p>
            <a:fld id="{C8AF9E6B-4137-DD45-811B-1D1601D99F07}" type="datetimeFigureOut">
              <a:rPr lang="en-US" smtClean="0"/>
              <a:t>5/7/23</a:t>
            </a:fld>
            <a:endParaRPr lang="en-US"/>
          </a:p>
        </p:txBody>
      </p:sp>
      <p:sp>
        <p:nvSpPr>
          <p:cNvPr id="6" name="Footer Placeholder 5">
            <a:extLst>
              <a:ext uri="{FF2B5EF4-FFF2-40B4-BE49-F238E27FC236}">
                <a16:creationId xmlns:a16="http://schemas.microsoft.com/office/drawing/2014/main" id="{8BDE7BD9-DF1A-094C-825C-F052E37BE1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4F6FD3-90A1-2D42-BF39-C4CBF876E33E}"/>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2452522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D5FAA-C95E-9446-B6A6-7B92696A3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A09AD3-45AD-784F-A911-D0CDA3AE13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DDC7BDE-5B4C-5F4D-BC53-9EC3E380334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B5BD59-110A-164D-AD97-835B9C94C9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DC5819E-E7E3-EC48-B449-44DC16C6D40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24784A-F2B6-2C4D-B1C4-CC6F3C3D8F9A}"/>
              </a:ext>
            </a:extLst>
          </p:cNvPr>
          <p:cNvSpPr>
            <a:spLocks noGrp="1"/>
          </p:cNvSpPr>
          <p:nvPr>
            <p:ph type="dt" sz="half" idx="10"/>
          </p:nvPr>
        </p:nvSpPr>
        <p:spPr/>
        <p:txBody>
          <a:bodyPr/>
          <a:lstStyle/>
          <a:p>
            <a:fld id="{C8AF9E6B-4137-DD45-811B-1D1601D99F07}" type="datetimeFigureOut">
              <a:rPr lang="en-US" smtClean="0"/>
              <a:t>5/7/23</a:t>
            </a:fld>
            <a:endParaRPr lang="en-US"/>
          </a:p>
        </p:txBody>
      </p:sp>
      <p:sp>
        <p:nvSpPr>
          <p:cNvPr id="8" name="Footer Placeholder 7">
            <a:extLst>
              <a:ext uri="{FF2B5EF4-FFF2-40B4-BE49-F238E27FC236}">
                <a16:creationId xmlns:a16="http://schemas.microsoft.com/office/drawing/2014/main" id="{EABA6B0E-C1A4-D242-86E3-AC22A3FD73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FD618D-B83E-1745-80F6-FC17B21FC808}"/>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2914077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212C9-0DAA-7F42-9EF5-9BB615C6EC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39090A-6485-0B4F-AFC5-7D6F8917C201}"/>
              </a:ext>
            </a:extLst>
          </p:cNvPr>
          <p:cNvSpPr>
            <a:spLocks noGrp="1"/>
          </p:cNvSpPr>
          <p:nvPr>
            <p:ph type="dt" sz="half" idx="10"/>
          </p:nvPr>
        </p:nvSpPr>
        <p:spPr/>
        <p:txBody>
          <a:bodyPr/>
          <a:lstStyle/>
          <a:p>
            <a:fld id="{C8AF9E6B-4137-DD45-811B-1D1601D99F07}" type="datetimeFigureOut">
              <a:rPr lang="en-US" smtClean="0"/>
              <a:t>5/7/23</a:t>
            </a:fld>
            <a:endParaRPr lang="en-US"/>
          </a:p>
        </p:txBody>
      </p:sp>
      <p:sp>
        <p:nvSpPr>
          <p:cNvPr id="4" name="Footer Placeholder 3">
            <a:extLst>
              <a:ext uri="{FF2B5EF4-FFF2-40B4-BE49-F238E27FC236}">
                <a16:creationId xmlns:a16="http://schemas.microsoft.com/office/drawing/2014/main" id="{A08FCFE2-8E60-CA4E-9DED-4334A8375E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E7CF60-14BD-FE42-8B62-94B7C3D8A5E8}"/>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3350143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5F6AF5-D18A-E746-AF65-37EF8800249B}"/>
              </a:ext>
            </a:extLst>
          </p:cNvPr>
          <p:cNvSpPr>
            <a:spLocks noGrp="1"/>
          </p:cNvSpPr>
          <p:nvPr>
            <p:ph type="dt" sz="half" idx="10"/>
          </p:nvPr>
        </p:nvSpPr>
        <p:spPr/>
        <p:txBody>
          <a:bodyPr/>
          <a:lstStyle/>
          <a:p>
            <a:fld id="{C8AF9E6B-4137-DD45-811B-1D1601D99F07}" type="datetimeFigureOut">
              <a:rPr lang="en-US" smtClean="0"/>
              <a:t>5/7/23</a:t>
            </a:fld>
            <a:endParaRPr lang="en-US"/>
          </a:p>
        </p:txBody>
      </p:sp>
      <p:sp>
        <p:nvSpPr>
          <p:cNvPr id="3" name="Footer Placeholder 2">
            <a:extLst>
              <a:ext uri="{FF2B5EF4-FFF2-40B4-BE49-F238E27FC236}">
                <a16:creationId xmlns:a16="http://schemas.microsoft.com/office/drawing/2014/main" id="{7DFC5174-262E-1549-8EA0-B1218148DD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0A831E-7BAB-7B40-B5F7-60C989259BE9}"/>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677039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6F14F-2737-3543-BD53-8131C4F376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B15040-BF0C-4545-A105-26C64D3B03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AC1B79-91C4-D64E-AD94-4D2E22054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574B8A-887B-8548-B8DA-C8FAD72A9327}"/>
              </a:ext>
            </a:extLst>
          </p:cNvPr>
          <p:cNvSpPr>
            <a:spLocks noGrp="1"/>
          </p:cNvSpPr>
          <p:nvPr>
            <p:ph type="dt" sz="half" idx="10"/>
          </p:nvPr>
        </p:nvSpPr>
        <p:spPr/>
        <p:txBody>
          <a:bodyPr/>
          <a:lstStyle/>
          <a:p>
            <a:fld id="{C8AF9E6B-4137-DD45-811B-1D1601D99F07}" type="datetimeFigureOut">
              <a:rPr lang="en-US" smtClean="0"/>
              <a:t>5/7/23</a:t>
            </a:fld>
            <a:endParaRPr lang="en-US"/>
          </a:p>
        </p:txBody>
      </p:sp>
      <p:sp>
        <p:nvSpPr>
          <p:cNvPr id="6" name="Footer Placeholder 5">
            <a:extLst>
              <a:ext uri="{FF2B5EF4-FFF2-40B4-BE49-F238E27FC236}">
                <a16:creationId xmlns:a16="http://schemas.microsoft.com/office/drawing/2014/main" id="{133DDEB9-D456-8342-AE21-5498A6E2F3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0735DD-524E-6F46-8BB7-88BFE31A80E7}"/>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248779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58784-A98A-EA44-AA4E-52A054D46F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00C87E-6BAF-C744-A5B3-DB1ACED471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94692C-E825-5E4E-B318-9FD609E9C8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49DC690-DB31-3242-B42E-E882102208EC}"/>
              </a:ext>
            </a:extLst>
          </p:cNvPr>
          <p:cNvSpPr>
            <a:spLocks noGrp="1"/>
          </p:cNvSpPr>
          <p:nvPr>
            <p:ph type="dt" sz="half" idx="10"/>
          </p:nvPr>
        </p:nvSpPr>
        <p:spPr/>
        <p:txBody>
          <a:bodyPr/>
          <a:lstStyle/>
          <a:p>
            <a:fld id="{C8AF9E6B-4137-DD45-811B-1D1601D99F07}" type="datetimeFigureOut">
              <a:rPr lang="en-US" smtClean="0"/>
              <a:t>5/7/23</a:t>
            </a:fld>
            <a:endParaRPr lang="en-US"/>
          </a:p>
        </p:txBody>
      </p:sp>
      <p:sp>
        <p:nvSpPr>
          <p:cNvPr id="6" name="Footer Placeholder 5">
            <a:extLst>
              <a:ext uri="{FF2B5EF4-FFF2-40B4-BE49-F238E27FC236}">
                <a16:creationId xmlns:a16="http://schemas.microsoft.com/office/drawing/2014/main" id="{6A5D5B43-A777-A843-A933-A3C058948A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7D185-F074-AF46-BAF7-130A5C606969}"/>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176280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40E202-7DA9-7B4B-B172-CF268B66E5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7978BD-FAC4-2548-AF99-4C910FC158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B4120E-FC98-3845-A1CA-A10DD65159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AF9E6B-4137-DD45-811B-1D1601D99F07}" type="datetimeFigureOut">
              <a:rPr lang="en-US" smtClean="0"/>
              <a:t>5/7/23</a:t>
            </a:fld>
            <a:endParaRPr lang="en-US"/>
          </a:p>
        </p:txBody>
      </p:sp>
      <p:sp>
        <p:nvSpPr>
          <p:cNvPr id="5" name="Footer Placeholder 4">
            <a:extLst>
              <a:ext uri="{FF2B5EF4-FFF2-40B4-BE49-F238E27FC236}">
                <a16:creationId xmlns:a16="http://schemas.microsoft.com/office/drawing/2014/main" id="{5BA2E506-7721-3F4C-BFE4-9725EAA118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F0469E-9616-0542-8FAB-B7079E6686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34F87D-3AE2-A544-AA96-F36964E47B32}" type="slidenum">
              <a:rPr lang="en-US" smtClean="0"/>
              <a:t>‹#›</a:t>
            </a:fld>
            <a:endParaRPr lang="en-US"/>
          </a:p>
        </p:txBody>
      </p:sp>
    </p:spTree>
    <p:extLst>
      <p:ext uri="{BB962C8B-B14F-4D97-AF65-F5344CB8AC3E}">
        <p14:creationId xmlns:p14="http://schemas.microsoft.com/office/powerpoint/2010/main" val="3408533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0.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7C107-7C31-B14E-834B-AF6DB3CCBA1C}"/>
              </a:ext>
            </a:extLst>
          </p:cNvPr>
          <p:cNvSpPr>
            <a:spLocks noGrp="1"/>
          </p:cNvSpPr>
          <p:nvPr>
            <p:ph type="ctrTitle"/>
          </p:nvPr>
        </p:nvSpPr>
        <p:spPr>
          <a:xfrm>
            <a:off x="1428865" y="667935"/>
            <a:ext cx="9144000" cy="2387600"/>
          </a:xfrm>
        </p:spPr>
        <p:txBody>
          <a:bodyPr>
            <a:normAutofit/>
          </a:bodyPr>
          <a:lstStyle/>
          <a:p>
            <a:r>
              <a:rPr lang="en-US" dirty="0"/>
              <a:t>Pure Data Foundation of Mathematics</a:t>
            </a:r>
          </a:p>
        </p:txBody>
      </p:sp>
      <p:sp>
        <p:nvSpPr>
          <p:cNvPr id="3" name="Subtitle 2">
            <a:extLst>
              <a:ext uri="{FF2B5EF4-FFF2-40B4-BE49-F238E27FC236}">
                <a16:creationId xmlns:a16="http://schemas.microsoft.com/office/drawing/2014/main" id="{2CC7E299-E225-6F46-8B12-6391C1B36733}"/>
              </a:ext>
            </a:extLst>
          </p:cNvPr>
          <p:cNvSpPr>
            <a:spLocks noGrp="1"/>
          </p:cNvSpPr>
          <p:nvPr>
            <p:ph type="subTitle" idx="1"/>
          </p:nvPr>
        </p:nvSpPr>
        <p:spPr/>
        <p:txBody>
          <a:bodyPr/>
          <a:lstStyle/>
          <a:p>
            <a:r>
              <a:rPr lang="en-US" dirty="0"/>
              <a:t>Saul Youssef</a:t>
            </a:r>
          </a:p>
          <a:p>
            <a:r>
              <a:rPr lang="en-US" dirty="0"/>
              <a:t>Boston University</a:t>
            </a:r>
          </a:p>
          <a:p>
            <a:r>
              <a:rPr lang="en-US" dirty="0"/>
              <a:t>April, 2023</a:t>
            </a:r>
          </a:p>
        </p:txBody>
      </p:sp>
    </p:spTree>
    <p:extLst>
      <p:ext uri="{BB962C8B-B14F-4D97-AF65-F5344CB8AC3E}">
        <p14:creationId xmlns:p14="http://schemas.microsoft.com/office/powerpoint/2010/main" val="111730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3BB190-E63E-C844-A2FE-C5AB4848F630}"/>
              </a:ext>
            </a:extLst>
          </p:cNvPr>
          <p:cNvPicPr>
            <a:picLocks noChangeAspect="1"/>
          </p:cNvPicPr>
          <p:nvPr/>
        </p:nvPicPr>
        <p:blipFill>
          <a:blip r:embed="rId2"/>
          <a:stretch>
            <a:fillRect/>
          </a:stretch>
        </p:blipFill>
        <p:spPr>
          <a:xfrm>
            <a:off x="313046" y="580716"/>
            <a:ext cx="8912597" cy="6277284"/>
          </a:xfrm>
          <a:prstGeom prst="rect">
            <a:avLst/>
          </a:prstGeom>
        </p:spPr>
      </p:pic>
      <p:sp>
        <p:nvSpPr>
          <p:cNvPr id="4" name="TextBox 3">
            <a:extLst>
              <a:ext uri="{FF2B5EF4-FFF2-40B4-BE49-F238E27FC236}">
                <a16:creationId xmlns:a16="http://schemas.microsoft.com/office/drawing/2014/main" id="{07775F56-4248-4F4A-94AB-CF7ACB12A65B}"/>
              </a:ext>
            </a:extLst>
          </p:cNvPr>
          <p:cNvSpPr txBox="1"/>
          <p:nvPr/>
        </p:nvSpPr>
        <p:spPr>
          <a:xfrm>
            <a:off x="718457" y="73479"/>
            <a:ext cx="10882993" cy="523220"/>
          </a:xfrm>
          <a:prstGeom prst="rect">
            <a:avLst/>
          </a:prstGeom>
          <a:noFill/>
        </p:spPr>
        <p:txBody>
          <a:bodyPr wrap="square" rtlCol="0">
            <a:spAutoFit/>
          </a:bodyPr>
          <a:lstStyle/>
          <a:p>
            <a:r>
              <a:rPr lang="en-US" sz="2800" dirty="0">
                <a:latin typeface="+mj-lt"/>
              </a:rPr>
              <a:t>Data is always a </a:t>
            </a:r>
            <a:r>
              <a:rPr lang="en-US" sz="2800" b="1" dirty="0">
                <a:latin typeface="+mj-lt"/>
              </a:rPr>
              <a:t>finite</a:t>
            </a:r>
            <a:r>
              <a:rPr lang="en-US" sz="2800" dirty="0">
                <a:latin typeface="+mj-lt"/>
              </a:rPr>
              <a:t> sequence</a:t>
            </a:r>
          </a:p>
        </p:txBody>
      </p:sp>
      <p:sp>
        <p:nvSpPr>
          <p:cNvPr id="5" name="TextBox 4">
            <a:extLst>
              <a:ext uri="{FF2B5EF4-FFF2-40B4-BE49-F238E27FC236}">
                <a16:creationId xmlns:a16="http://schemas.microsoft.com/office/drawing/2014/main" id="{D5B61DD3-41CD-D54B-B9BD-888D4CC5F887}"/>
              </a:ext>
            </a:extLst>
          </p:cNvPr>
          <p:cNvSpPr txBox="1"/>
          <p:nvPr/>
        </p:nvSpPr>
        <p:spPr>
          <a:xfrm>
            <a:off x="3827929" y="3719358"/>
            <a:ext cx="5797765" cy="523220"/>
          </a:xfrm>
          <a:prstGeom prst="rect">
            <a:avLst/>
          </a:prstGeom>
          <a:noFill/>
        </p:spPr>
        <p:txBody>
          <a:bodyPr wrap="square" rtlCol="0">
            <a:spAutoFit/>
          </a:bodyPr>
          <a:lstStyle/>
          <a:p>
            <a:r>
              <a:rPr lang="en-US" sz="2800" dirty="0">
                <a:latin typeface="+mj-lt"/>
              </a:rPr>
              <a:t>..but this is not a meaningful limitation</a:t>
            </a:r>
          </a:p>
        </p:txBody>
      </p:sp>
    </p:spTree>
    <p:extLst>
      <p:ext uri="{BB962C8B-B14F-4D97-AF65-F5344CB8AC3E}">
        <p14:creationId xmlns:p14="http://schemas.microsoft.com/office/powerpoint/2010/main" val="2527567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AFC455-3AAD-4442-9567-37E5CC921146}"/>
              </a:ext>
            </a:extLst>
          </p:cNvPr>
          <p:cNvSpPr txBox="1"/>
          <p:nvPr/>
        </p:nvSpPr>
        <p:spPr>
          <a:xfrm>
            <a:off x="483020" y="956520"/>
            <a:ext cx="11031415" cy="3416320"/>
          </a:xfrm>
          <a:prstGeom prst="rect">
            <a:avLst/>
          </a:prstGeom>
          <a:noFill/>
        </p:spPr>
        <p:txBody>
          <a:bodyPr wrap="square" rtlCol="0">
            <a:spAutoFit/>
          </a:bodyPr>
          <a:lstStyle/>
          <a:p>
            <a:r>
              <a:rPr lang="en-US" sz="2400" dirty="0">
                <a:latin typeface="+mj-lt"/>
              </a:rPr>
              <a:t>Within coda, all items of mathematics or computing are merely different kinds of data as we have defined.  This means, roughly speaking, that any mathematical question will be of the form</a:t>
            </a:r>
          </a:p>
          <a:p>
            <a:endParaRPr lang="en-US" sz="2400" dirty="0">
              <a:latin typeface="+mj-lt"/>
            </a:endParaRPr>
          </a:p>
          <a:p>
            <a:r>
              <a:rPr lang="en-US" sz="2400" dirty="0">
                <a:latin typeface="+mj-lt"/>
              </a:rPr>
              <a:t>      Is data A equal to data B?</a:t>
            </a:r>
          </a:p>
          <a:p>
            <a:endParaRPr lang="en-US" sz="2400" dirty="0">
              <a:latin typeface="+mj-lt"/>
            </a:endParaRPr>
          </a:p>
          <a:p>
            <a:r>
              <a:rPr lang="en-US" sz="2400" dirty="0">
                <a:latin typeface="+mj-lt"/>
              </a:rPr>
              <a:t>Since the answer to this question A=B is also data, the answer to this question should be deducible from the concrete data (= A : B) suggesting that “logic” should be the coarsest classification of data in general. </a:t>
            </a:r>
          </a:p>
        </p:txBody>
      </p:sp>
      <p:sp>
        <p:nvSpPr>
          <p:cNvPr id="3" name="TextBox 2">
            <a:extLst>
              <a:ext uri="{FF2B5EF4-FFF2-40B4-BE49-F238E27FC236}">
                <a16:creationId xmlns:a16="http://schemas.microsoft.com/office/drawing/2014/main" id="{0D29AE80-BD06-DF49-9ECC-9C91AF4CB11C}"/>
              </a:ext>
            </a:extLst>
          </p:cNvPr>
          <p:cNvSpPr txBox="1"/>
          <p:nvPr/>
        </p:nvSpPr>
        <p:spPr>
          <a:xfrm>
            <a:off x="3758278" y="4892077"/>
            <a:ext cx="520844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mj-lt"/>
              </a:rPr>
              <a:t>Data is </a:t>
            </a:r>
            <a:r>
              <a:rPr lang="en-US" sz="2800" b="1" dirty="0">
                <a:solidFill>
                  <a:srgbClr val="0070C0"/>
                </a:solidFill>
                <a:latin typeface="+mj-lt"/>
              </a:rPr>
              <a:t>true</a:t>
            </a:r>
            <a:r>
              <a:rPr lang="en-US" sz="2800" dirty="0">
                <a:latin typeface="+mj-lt"/>
              </a:rPr>
              <a:t> if it is empty.</a:t>
            </a:r>
          </a:p>
          <a:p>
            <a:pPr marL="457200" indent="-457200">
              <a:buFont typeface="Arial" panose="020B0604020202020204" pitchFamily="34" charset="0"/>
              <a:buChar char="•"/>
            </a:pPr>
            <a:r>
              <a:rPr lang="en-US" sz="2800" dirty="0">
                <a:latin typeface="+mj-lt"/>
              </a:rPr>
              <a:t>Data is </a:t>
            </a:r>
            <a:r>
              <a:rPr lang="en-US" sz="2800" b="1" dirty="0">
                <a:solidFill>
                  <a:srgbClr val="0070C0"/>
                </a:solidFill>
                <a:latin typeface="+mj-lt"/>
              </a:rPr>
              <a:t>false</a:t>
            </a:r>
            <a:r>
              <a:rPr lang="en-US" sz="2800" dirty="0">
                <a:latin typeface="+mj-lt"/>
              </a:rPr>
              <a:t> if it is atomic.</a:t>
            </a:r>
          </a:p>
          <a:p>
            <a:pPr marL="457200" indent="-457200">
              <a:buFont typeface="Arial" panose="020B0604020202020204" pitchFamily="34" charset="0"/>
              <a:buChar char="•"/>
            </a:pPr>
            <a:r>
              <a:rPr lang="en-US" sz="2800" dirty="0">
                <a:latin typeface="+mj-lt"/>
              </a:rPr>
              <a:t>Data is </a:t>
            </a:r>
            <a:r>
              <a:rPr lang="en-US" sz="2800" b="1" dirty="0">
                <a:solidFill>
                  <a:srgbClr val="0070C0"/>
                </a:solidFill>
                <a:latin typeface="+mj-lt"/>
              </a:rPr>
              <a:t>undecided</a:t>
            </a:r>
            <a:r>
              <a:rPr lang="en-US" sz="2800" dirty="0">
                <a:latin typeface="+mj-lt"/>
              </a:rPr>
              <a:t> otherwise.</a:t>
            </a:r>
          </a:p>
        </p:txBody>
      </p:sp>
      <p:sp>
        <p:nvSpPr>
          <p:cNvPr id="4" name="Rectangle 3">
            <a:extLst>
              <a:ext uri="{FF2B5EF4-FFF2-40B4-BE49-F238E27FC236}">
                <a16:creationId xmlns:a16="http://schemas.microsoft.com/office/drawing/2014/main" id="{0452E3AA-89CB-134D-99ED-65628B5D598E}"/>
              </a:ext>
            </a:extLst>
          </p:cNvPr>
          <p:cNvSpPr/>
          <p:nvPr/>
        </p:nvSpPr>
        <p:spPr>
          <a:xfrm>
            <a:off x="3510370" y="4775695"/>
            <a:ext cx="5213753" cy="16177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ABEB78F-A19C-1F40-AEAD-114BE028128F}"/>
              </a:ext>
            </a:extLst>
          </p:cNvPr>
          <p:cNvSpPr txBox="1"/>
          <p:nvPr/>
        </p:nvSpPr>
        <p:spPr>
          <a:xfrm>
            <a:off x="0" y="155349"/>
            <a:ext cx="12192000" cy="769441"/>
          </a:xfrm>
          <a:prstGeom prst="rect">
            <a:avLst/>
          </a:prstGeom>
          <a:noFill/>
        </p:spPr>
        <p:txBody>
          <a:bodyPr wrap="square" rtlCol="0">
            <a:spAutoFit/>
          </a:bodyPr>
          <a:lstStyle/>
          <a:p>
            <a:pPr algn="ctr"/>
            <a:r>
              <a:rPr lang="en-US" sz="4400" dirty="0">
                <a:latin typeface="+mj-lt"/>
              </a:rPr>
              <a:t>Logic</a:t>
            </a:r>
          </a:p>
        </p:txBody>
      </p:sp>
    </p:spTree>
    <p:extLst>
      <p:ext uri="{BB962C8B-B14F-4D97-AF65-F5344CB8AC3E}">
        <p14:creationId xmlns:p14="http://schemas.microsoft.com/office/powerpoint/2010/main" val="4045608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81885D5-856E-EA4D-BA68-2B6E27B62E34}"/>
                  </a:ext>
                </a:extLst>
              </p:cNvPr>
              <p:cNvSpPr txBox="1"/>
              <p:nvPr/>
            </p:nvSpPr>
            <p:spPr>
              <a:xfrm>
                <a:off x="818861" y="620646"/>
                <a:ext cx="10312965" cy="4708981"/>
              </a:xfrm>
              <a:prstGeom prst="rect">
                <a:avLst/>
              </a:prstGeom>
              <a:noFill/>
            </p:spPr>
            <p:txBody>
              <a:bodyPr wrap="square" rtlCol="0">
                <a:spAutoFit/>
              </a:bodyPr>
              <a:lstStyle/>
              <a:p>
                <a:r>
                  <a:rPr lang="en-US" sz="2400" dirty="0">
                    <a:latin typeface="+mj-lt"/>
                    <a:sym typeface="Wingdings" pitchFamily="2" charset="2"/>
                  </a:rPr>
                  <a:t>Notice that logic is directly visible in the duality between () and (:) in pure data.  Since “everything is made of (:)”, a definition</a:t>
                </a:r>
              </a:p>
              <a:p>
                <a:endParaRPr lang="en-US" sz="3600" i="1" dirty="0">
                  <a:latin typeface="Cambria Math" panose="02040503050406030204" pitchFamily="18" charset="0"/>
                  <a:sym typeface="Wingdings" pitchFamily="2" charset="2"/>
                </a:endParaRPr>
              </a:p>
              <a:p>
                <a:pPr/>
                <a14:m>
                  <m:oMathPara xmlns:m="http://schemas.openxmlformats.org/officeDocument/2006/math">
                    <m:oMathParaPr>
                      <m:jc m:val="left"/>
                    </m:oMathParaPr>
                    <m:oMath xmlns:m="http://schemas.openxmlformats.org/officeDocument/2006/math">
                      <m:d>
                        <m:dPr>
                          <m:ctrlPr>
                            <a:rPr lang="en-US" sz="3600" b="0" i="1" smtClean="0">
                              <a:latin typeface="Cambria Math" panose="02040503050406030204" pitchFamily="18" charset="0"/>
                              <a:sym typeface="Wingdings" pitchFamily="2" charset="2"/>
                            </a:rPr>
                          </m:ctrlPr>
                        </m:dPr>
                        <m:e>
                          <m:r>
                            <a:rPr lang="en-US" sz="3600" b="0" i="1" smtClean="0">
                              <a:latin typeface="Cambria Math" panose="02040503050406030204" pitchFamily="18" charset="0"/>
                              <a:sym typeface="Wingdings" pitchFamily="2" charset="2"/>
                            </a:rPr>
                            <m:t> :</m:t>
                          </m:r>
                        </m:e>
                      </m:d>
                      <m:r>
                        <a:rPr lang="en-US" sz="3600" b="0" i="1" smtClean="0">
                          <a:latin typeface="Cambria Math" panose="02040503050406030204" pitchFamily="18" charset="0"/>
                          <a:ea typeface="Cambria Math" panose="02040503050406030204" pitchFamily="18" charset="0"/>
                          <a:sym typeface="Wingdings" pitchFamily="2" charset="2"/>
                        </a:rPr>
                        <m:t>→( )</m:t>
                      </m:r>
                    </m:oMath>
                  </m:oMathPara>
                </a14:m>
                <a:endParaRPr lang="en-US" sz="3600" dirty="0">
                  <a:latin typeface="+mj-lt"/>
                  <a:sym typeface="Wingdings" pitchFamily="2" charset="2"/>
                </a:endParaRPr>
              </a:p>
              <a:p>
                <a:endParaRPr lang="en-US" sz="3600" dirty="0">
                  <a:latin typeface="+mj-lt"/>
                  <a:sym typeface="Wingdings" pitchFamily="2" charset="2"/>
                </a:endParaRPr>
              </a:p>
              <a:p>
                <a:r>
                  <a:rPr lang="en-US" sz="2400" dirty="0">
                    <a:latin typeface="+mj-lt"/>
                    <a:sym typeface="Wingdings" pitchFamily="2" charset="2"/>
                  </a:rPr>
                  <a:t>would cause all data to collapse to the empty data. The alternative </a:t>
                </a:r>
              </a:p>
              <a:p>
                <a:endParaRPr lang="en-US" sz="2400" b="0" i="1" dirty="0">
                  <a:latin typeface="+mj-lt"/>
                  <a:sym typeface="Wingdings" pitchFamily="2" charset="2"/>
                </a:endParaRPr>
              </a:p>
              <a:p>
                <a14:m>
                  <m:oMath xmlns:m="http://schemas.openxmlformats.org/officeDocument/2006/math">
                    <m:d>
                      <m:dPr>
                        <m:ctrlPr>
                          <a:rPr lang="en-US" sz="3600" b="0" i="1" smtClean="0">
                            <a:latin typeface="Cambria Math" panose="02040503050406030204" pitchFamily="18" charset="0"/>
                            <a:sym typeface="Wingdings" pitchFamily="2" charset="2"/>
                          </a:rPr>
                        </m:ctrlPr>
                      </m:dPr>
                      <m:e>
                        <m:r>
                          <a:rPr lang="en-US" sz="3600" b="0" i="1" smtClean="0">
                            <a:latin typeface="Cambria Math" panose="02040503050406030204" pitchFamily="18" charset="0"/>
                            <a:sym typeface="Wingdings" pitchFamily="2" charset="2"/>
                          </a:rPr>
                          <m:t> :</m:t>
                        </m:r>
                      </m:e>
                    </m:d>
                    <m:r>
                      <a:rPr lang="en-US" sz="3600" b="0" i="1" smtClean="0">
                        <a:latin typeface="Cambria Math" panose="02040503050406030204" pitchFamily="18" charset="0"/>
                        <a:ea typeface="Cambria Math" panose="02040503050406030204" pitchFamily="18" charset="0"/>
                        <a:sym typeface="Wingdings" pitchFamily="2" charset="2"/>
                      </a:rPr>
                      <m:t>→</m:t>
                    </m:r>
                  </m:oMath>
                </a14:m>
                <a:r>
                  <a:rPr lang="en-US" sz="3600" b="0" dirty="0">
                    <a:sym typeface="Wingdings" pitchFamily="2" charset="2"/>
                  </a:rPr>
                  <a:t> </a:t>
                </a:r>
                <a14:m>
                  <m:oMath xmlns:m="http://schemas.openxmlformats.org/officeDocument/2006/math">
                    <m:d>
                      <m:dPr>
                        <m:ctrlPr>
                          <a:rPr lang="en-US" sz="3600" b="0" i="1" smtClean="0">
                            <a:latin typeface="Cambria Math" panose="02040503050406030204" pitchFamily="18" charset="0"/>
                            <a:sym typeface="Wingdings" pitchFamily="2" charset="2"/>
                          </a:rPr>
                        </m:ctrlPr>
                      </m:dPr>
                      <m:e>
                        <m:r>
                          <a:rPr lang="en-US" sz="3600" b="0" i="1" smtClean="0">
                            <a:latin typeface="Cambria Math" panose="02040503050406030204" pitchFamily="18" charset="0"/>
                            <a:sym typeface="Wingdings" pitchFamily="2" charset="2"/>
                          </a:rPr>
                          <m:t> :</m:t>
                        </m:r>
                      </m:e>
                    </m:d>
                  </m:oMath>
                </a14:m>
                <a:endParaRPr lang="en-US" sz="3600" dirty="0">
                  <a:latin typeface="+mj-lt"/>
                  <a:sym typeface="Wingdings" pitchFamily="2" charset="2"/>
                </a:endParaRPr>
              </a:p>
              <a:p>
                <a:endParaRPr lang="en-US" sz="3600" dirty="0">
                  <a:latin typeface="+mj-lt"/>
                  <a:sym typeface="Wingdings" pitchFamily="2" charset="2"/>
                </a:endParaRPr>
              </a:p>
              <a:p>
                <a:r>
                  <a:rPr lang="en-US" sz="2400" dirty="0">
                    <a:latin typeface="+mj-lt"/>
                    <a:sym typeface="Wingdings" pitchFamily="2" charset="2"/>
                  </a:rPr>
                  <a:t>Makes (:) into an atom which can never be modified by a future definition.</a:t>
                </a:r>
              </a:p>
            </p:txBody>
          </p:sp>
        </mc:Choice>
        <mc:Fallback xmlns="">
          <p:sp>
            <p:nvSpPr>
              <p:cNvPr id="12" name="TextBox 11">
                <a:extLst>
                  <a:ext uri="{FF2B5EF4-FFF2-40B4-BE49-F238E27FC236}">
                    <a16:creationId xmlns:a16="http://schemas.microsoft.com/office/drawing/2014/main" id="{D81885D5-856E-EA4D-BA68-2B6E27B62E34}"/>
                  </a:ext>
                </a:extLst>
              </p:cNvPr>
              <p:cNvSpPr txBox="1">
                <a:spLocks noRot="1" noChangeAspect="1" noMove="1" noResize="1" noEditPoints="1" noAdjustHandles="1" noChangeArrowheads="1" noChangeShapeType="1" noTextEdit="1"/>
              </p:cNvSpPr>
              <p:nvPr/>
            </p:nvSpPr>
            <p:spPr>
              <a:xfrm>
                <a:off x="818861" y="620646"/>
                <a:ext cx="10312965" cy="4708981"/>
              </a:xfrm>
              <a:prstGeom prst="rect">
                <a:avLst/>
              </a:prstGeom>
              <a:blipFill>
                <a:blip r:embed="rId3"/>
                <a:stretch>
                  <a:fillRect l="-737" t="-806" b="-1882"/>
                </a:stretch>
              </a:blipFill>
            </p:spPr>
            <p:txBody>
              <a:bodyPr/>
              <a:lstStyle/>
              <a:p>
                <a:r>
                  <a:rPr lang="en-US">
                    <a:noFill/>
                  </a:rPr>
                  <a:t> </a:t>
                </a:r>
              </a:p>
            </p:txBody>
          </p:sp>
        </mc:Fallback>
      </mc:AlternateContent>
    </p:spTree>
    <p:extLst>
      <p:ext uri="{BB962C8B-B14F-4D97-AF65-F5344CB8AC3E}">
        <p14:creationId xmlns:p14="http://schemas.microsoft.com/office/powerpoint/2010/main" val="1569463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029578-5E47-DA40-8896-08864A717F2E}"/>
              </a:ext>
            </a:extLst>
          </p:cNvPr>
          <p:cNvSpPr txBox="1"/>
          <p:nvPr/>
        </p:nvSpPr>
        <p:spPr>
          <a:xfrm>
            <a:off x="712382" y="691117"/>
            <a:ext cx="10813311" cy="1384995"/>
          </a:xfrm>
          <a:prstGeom prst="rect">
            <a:avLst/>
          </a:prstGeom>
          <a:noFill/>
        </p:spPr>
        <p:txBody>
          <a:bodyPr wrap="square" rtlCol="0">
            <a:spAutoFit/>
          </a:bodyPr>
          <a:lstStyle/>
          <a:p>
            <a:r>
              <a:rPr lang="en-US" sz="2800" dirty="0">
                <a:latin typeface="+mj-lt"/>
              </a:rPr>
              <a:t>This is not as unfamiliar as it might appear.  Any of the usual binary Boolean operators has a corresponding definition in coda.  Each of the 16 usual binary Boolean operations has a corresponding definition in Coda:</a:t>
            </a:r>
          </a:p>
        </p:txBody>
      </p:sp>
      <p:graphicFrame>
        <p:nvGraphicFramePr>
          <p:cNvPr id="3" name="Table 2">
            <a:extLst>
              <a:ext uri="{FF2B5EF4-FFF2-40B4-BE49-F238E27FC236}">
                <a16:creationId xmlns:a16="http://schemas.microsoft.com/office/drawing/2014/main" id="{15D5EB0B-3B4C-4B4C-9852-298DF9B7F8E2}"/>
              </a:ext>
            </a:extLst>
          </p:cNvPr>
          <p:cNvGraphicFramePr>
            <a:graphicFrameLocks noGrp="1"/>
          </p:cNvGraphicFramePr>
          <p:nvPr>
            <p:extLst>
              <p:ext uri="{D42A27DB-BD31-4B8C-83A1-F6EECF244321}">
                <p14:modId xmlns:p14="http://schemas.microsoft.com/office/powerpoint/2010/main" val="3038529039"/>
              </p:ext>
            </p:extLst>
          </p:nvPr>
        </p:nvGraphicFramePr>
        <p:xfrm>
          <a:off x="914400" y="2558374"/>
          <a:ext cx="4173167" cy="3268612"/>
        </p:xfrm>
        <a:graphic>
          <a:graphicData uri="http://schemas.openxmlformats.org/drawingml/2006/table">
            <a:tbl>
              <a:tblPr firstRow="1" bandRow="1">
                <a:tableStyleId>{5C22544A-7EE6-4342-B048-85BDC9FD1C3A}</a:tableStyleId>
              </a:tblPr>
              <a:tblGrid>
                <a:gridCol w="1148430">
                  <a:extLst>
                    <a:ext uri="{9D8B030D-6E8A-4147-A177-3AD203B41FA5}">
                      <a16:colId xmlns:a16="http://schemas.microsoft.com/office/drawing/2014/main" val="2028417343"/>
                    </a:ext>
                  </a:extLst>
                </a:gridCol>
                <a:gridCol w="970504">
                  <a:extLst>
                    <a:ext uri="{9D8B030D-6E8A-4147-A177-3AD203B41FA5}">
                      <a16:colId xmlns:a16="http://schemas.microsoft.com/office/drawing/2014/main" val="3858831205"/>
                    </a:ext>
                  </a:extLst>
                </a:gridCol>
                <a:gridCol w="2054233">
                  <a:extLst>
                    <a:ext uri="{9D8B030D-6E8A-4147-A177-3AD203B41FA5}">
                      <a16:colId xmlns:a16="http://schemas.microsoft.com/office/drawing/2014/main" val="3070982143"/>
                    </a:ext>
                  </a:extLst>
                </a:gridCol>
              </a:tblGrid>
              <a:tr h="548404">
                <a:tc>
                  <a:txBody>
                    <a:bodyPr/>
                    <a:lstStyle/>
                    <a:p>
                      <a:r>
                        <a:rPr lang="en-US" dirty="0"/>
                        <a:t>A</a:t>
                      </a:r>
                    </a:p>
                  </a:txBody>
                  <a:tcPr/>
                </a:tc>
                <a:tc>
                  <a:txBody>
                    <a:bodyPr/>
                    <a:lstStyle/>
                    <a:p>
                      <a:r>
                        <a:rPr lang="en-US" dirty="0"/>
                        <a:t>B</a:t>
                      </a:r>
                    </a:p>
                  </a:txBody>
                  <a:tcPr/>
                </a:tc>
                <a:tc>
                  <a:txBody>
                    <a:bodyPr/>
                    <a:lstStyle/>
                    <a:p>
                      <a:r>
                        <a:rPr lang="en-US" dirty="0"/>
                        <a:t>XOR(A,B)</a:t>
                      </a:r>
                    </a:p>
                  </a:txBody>
                  <a:tcPr/>
                </a:tc>
                <a:extLst>
                  <a:ext uri="{0D108BD9-81ED-4DB2-BD59-A6C34878D82A}">
                    <a16:rowId xmlns:a16="http://schemas.microsoft.com/office/drawing/2014/main" val="3870115634"/>
                  </a:ext>
                </a:extLst>
              </a:tr>
              <a:tr h="680052">
                <a:tc>
                  <a:txBody>
                    <a:bodyPr/>
                    <a:lstStyle/>
                    <a:p>
                      <a:r>
                        <a:rPr lang="en-US" dirty="0"/>
                        <a:t>T</a:t>
                      </a:r>
                    </a:p>
                  </a:txBody>
                  <a:tcPr/>
                </a:tc>
                <a:tc>
                  <a:txBody>
                    <a:bodyPr/>
                    <a:lstStyle/>
                    <a:p>
                      <a:r>
                        <a:rPr lang="en-US" dirty="0"/>
                        <a:t>T</a:t>
                      </a:r>
                    </a:p>
                  </a:txBody>
                  <a:tcPr/>
                </a:tc>
                <a:tc>
                  <a:txBody>
                    <a:bodyPr/>
                    <a:lstStyle/>
                    <a:p>
                      <a:r>
                        <a:rPr lang="en-US" dirty="0"/>
                        <a:t>F</a:t>
                      </a:r>
                    </a:p>
                  </a:txBody>
                  <a:tcPr/>
                </a:tc>
                <a:extLst>
                  <a:ext uri="{0D108BD9-81ED-4DB2-BD59-A6C34878D82A}">
                    <a16:rowId xmlns:a16="http://schemas.microsoft.com/office/drawing/2014/main" val="2547449970"/>
                  </a:ext>
                </a:extLst>
              </a:tr>
              <a:tr h="680052">
                <a:tc>
                  <a:txBody>
                    <a:bodyPr/>
                    <a:lstStyle/>
                    <a:p>
                      <a:r>
                        <a:rPr lang="en-US" dirty="0"/>
                        <a:t>T</a:t>
                      </a:r>
                    </a:p>
                  </a:txBody>
                  <a:tcPr/>
                </a:tc>
                <a:tc>
                  <a:txBody>
                    <a:bodyPr/>
                    <a:lstStyle/>
                    <a:p>
                      <a:r>
                        <a:rPr lang="en-US" dirty="0"/>
                        <a:t>F</a:t>
                      </a:r>
                    </a:p>
                  </a:txBody>
                  <a:tcPr/>
                </a:tc>
                <a:tc>
                  <a:txBody>
                    <a:bodyPr/>
                    <a:lstStyle/>
                    <a:p>
                      <a:r>
                        <a:rPr lang="en-US" dirty="0"/>
                        <a:t>T</a:t>
                      </a:r>
                    </a:p>
                  </a:txBody>
                  <a:tcPr/>
                </a:tc>
                <a:extLst>
                  <a:ext uri="{0D108BD9-81ED-4DB2-BD59-A6C34878D82A}">
                    <a16:rowId xmlns:a16="http://schemas.microsoft.com/office/drawing/2014/main" val="3265432790"/>
                  </a:ext>
                </a:extLst>
              </a:tr>
              <a:tr h="680052">
                <a:tc>
                  <a:txBody>
                    <a:bodyPr/>
                    <a:lstStyle/>
                    <a:p>
                      <a:r>
                        <a:rPr lang="en-US" dirty="0"/>
                        <a:t>F</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1536623350"/>
                  </a:ext>
                </a:extLst>
              </a:tr>
              <a:tr h="680052">
                <a:tc>
                  <a:txBody>
                    <a:bodyPr/>
                    <a:lstStyle/>
                    <a:p>
                      <a:r>
                        <a:rPr lang="en-US" dirty="0"/>
                        <a:t>F</a:t>
                      </a:r>
                    </a:p>
                  </a:txBody>
                  <a:tcPr/>
                </a:tc>
                <a:tc>
                  <a:txBody>
                    <a:bodyPr/>
                    <a:lstStyle/>
                    <a:p>
                      <a:r>
                        <a:rPr lang="en-US" dirty="0"/>
                        <a:t>F</a:t>
                      </a:r>
                    </a:p>
                  </a:txBody>
                  <a:tcPr/>
                </a:tc>
                <a:tc>
                  <a:txBody>
                    <a:bodyPr/>
                    <a:lstStyle/>
                    <a:p>
                      <a:r>
                        <a:rPr lang="en-US" dirty="0"/>
                        <a:t>F</a:t>
                      </a:r>
                    </a:p>
                  </a:txBody>
                  <a:tcPr/>
                </a:tc>
                <a:extLst>
                  <a:ext uri="{0D108BD9-81ED-4DB2-BD59-A6C34878D82A}">
                    <a16:rowId xmlns:a16="http://schemas.microsoft.com/office/drawing/2014/main" val="3058106290"/>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3BBA4A-81E1-9E4A-AADB-FC8A14CAB552}"/>
                  </a:ext>
                </a:extLst>
              </p:cNvPr>
              <p:cNvSpPr txBox="1"/>
              <p:nvPr/>
            </p:nvSpPr>
            <p:spPr>
              <a:xfrm>
                <a:off x="5778230" y="3043853"/>
                <a:ext cx="5524858" cy="2062103"/>
              </a:xfrm>
              <a:prstGeom prst="rect">
                <a:avLst/>
              </a:prstGeom>
              <a:noFill/>
            </p:spPr>
            <p:txBody>
              <a:bodyPr wrap="square" rtlCol="0">
                <a:spAutoFit/>
              </a:bodyPr>
              <a:lstStyle/>
              <a:p>
                <a:r>
                  <a:rPr lang="en-US" sz="3200" dirty="0">
                    <a:latin typeface="+mj-lt"/>
                  </a:rPr>
                  <a:t>(XOR A : B)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oMath>
                </a14:m>
                <a:r>
                  <a:rPr lang="en-US" sz="3200" dirty="0">
                    <a:latin typeface="+mj-lt"/>
                  </a:rPr>
                  <a:t> XOR(A,B) with (</a:t>
                </a:r>
                <a:r>
                  <a:rPr lang="en-US" sz="3200" dirty="0">
                    <a:latin typeface="+mj-lt"/>
                    <a:sym typeface="Wingdings" pitchFamily="2" charset="2"/>
                  </a:rPr>
                  <a:t>:) in place of F and () in place of T, provided that A and B are either atomic or empty.</a:t>
                </a:r>
                <a:endParaRPr lang="en-US" sz="3200" dirty="0">
                  <a:latin typeface="+mj-lt"/>
                </a:endParaRPr>
              </a:p>
            </p:txBody>
          </p:sp>
        </mc:Choice>
        <mc:Fallback xmlns="">
          <p:sp>
            <p:nvSpPr>
              <p:cNvPr id="4" name="TextBox 3">
                <a:extLst>
                  <a:ext uri="{FF2B5EF4-FFF2-40B4-BE49-F238E27FC236}">
                    <a16:creationId xmlns:a16="http://schemas.microsoft.com/office/drawing/2014/main" id="{D13BBA4A-81E1-9E4A-AADB-FC8A14CAB552}"/>
                  </a:ext>
                </a:extLst>
              </p:cNvPr>
              <p:cNvSpPr txBox="1">
                <a:spLocks noRot="1" noChangeAspect="1" noMove="1" noResize="1" noEditPoints="1" noAdjustHandles="1" noChangeArrowheads="1" noChangeShapeType="1" noTextEdit="1"/>
              </p:cNvSpPr>
              <p:nvPr/>
            </p:nvSpPr>
            <p:spPr>
              <a:xfrm>
                <a:off x="5778230" y="3043853"/>
                <a:ext cx="5524858" cy="2062103"/>
              </a:xfrm>
              <a:prstGeom prst="rect">
                <a:avLst/>
              </a:prstGeom>
              <a:blipFill>
                <a:blip r:embed="rId2"/>
                <a:stretch>
                  <a:fillRect l="-2523" t="-4321" r="-2294" b="-8025"/>
                </a:stretch>
              </a:blipFill>
            </p:spPr>
            <p:txBody>
              <a:bodyPr/>
              <a:lstStyle/>
              <a:p>
                <a:r>
                  <a:rPr lang="en-US">
                    <a:noFill/>
                  </a:rPr>
                  <a:t> </a:t>
                </a:r>
              </a:p>
            </p:txBody>
          </p:sp>
        </mc:Fallback>
      </mc:AlternateContent>
    </p:spTree>
    <p:extLst>
      <p:ext uri="{BB962C8B-B14F-4D97-AF65-F5344CB8AC3E}">
        <p14:creationId xmlns:p14="http://schemas.microsoft.com/office/powerpoint/2010/main" val="18467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9105AF-9495-C446-AE19-B00E1AC44403}"/>
              </a:ext>
            </a:extLst>
          </p:cNvPr>
          <p:cNvSpPr/>
          <p:nvPr/>
        </p:nvSpPr>
        <p:spPr>
          <a:xfrm>
            <a:off x="932621" y="297244"/>
            <a:ext cx="10437745" cy="830997"/>
          </a:xfrm>
          <a:prstGeom prst="rect">
            <a:avLst/>
          </a:prstGeom>
        </p:spPr>
        <p:txBody>
          <a:bodyPr wrap="square">
            <a:spAutoFit/>
          </a:bodyPr>
          <a:lstStyle/>
          <a:p>
            <a:r>
              <a:rPr lang="en-US" sz="2400" dirty="0">
                <a:latin typeface="+mj-lt"/>
                <a:sym typeface="Wingdings" pitchFamily="2" charset="2"/>
              </a:rPr>
              <a:t>Since any added definitions must avoid the domain of any existing definition, being an atom is permanent.  </a:t>
            </a:r>
          </a:p>
        </p:txBody>
      </p:sp>
      <p:sp>
        <p:nvSpPr>
          <p:cNvPr id="3" name="Rectangle 2">
            <a:extLst>
              <a:ext uri="{FF2B5EF4-FFF2-40B4-BE49-F238E27FC236}">
                <a16:creationId xmlns:a16="http://schemas.microsoft.com/office/drawing/2014/main" id="{7E1EB187-A19B-6C43-AFC1-7693F1A3458D}"/>
              </a:ext>
            </a:extLst>
          </p:cNvPr>
          <p:cNvSpPr/>
          <p:nvPr/>
        </p:nvSpPr>
        <p:spPr>
          <a:xfrm>
            <a:off x="1020418" y="1648097"/>
            <a:ext cx="8709991" cy="1200329"/>
          </a:xfrm>
          <a:prstGeom prst="rect">
            <a:avLst/>
          </a:prstGeom>
        </p:spPr>
        <p:txBody>
          <a:bodyPr wrap="square">
            <a:spAutoFit/>
          </a:bodyPr>
          <a:lstStyle/>
          <a:p>
            <a:pPr marL="342900" indent="-342900">
              <a:buFont typeface="Arial" panose="020B0604020202020204" pitchFamily="34" charset="0"/>
              <a:buChar char="•"/>
            </a:pPr>
            <a:r>
              <a:rPr lang="en-US" sz="2400" dirty="0">
                <a:latin typeface="+mj-lt"/>
                <a:sym typeface="Wingdings" pitchFamily="2" charset="2"/>
              </a:rPr>
              <a:t>True data is “always true” independent of future definitions.</a:t>
            </a:r>
          </a:p>
          <a:p>
            <a:pPr marL="342900" indent="-342900">
              <a:buFont typeface="Arial" panose="020B0604020202020204" pitchFamily="34" charset="0"/>
              <a:buChar char="•"/>
            </a:pPr>
            <a:r>
              <a:rPr lang="en-US" sz="2400" dirty="0">
                <a:latin typeface="+mj-lt"/>
                <a:sym typeface="Wingdings" pitchFamily="2" charset="2"/>
              </a:rPr>
              <a:t>False data is “always false” independent of future definitions.</a:t>
            </a:r>
          </a:p>
          <a:p>
            <a:pPr marL="342900" indent="-342900">
              <a:buFont typeface="Arial" panose="020B0604020202020204" pitchFamily="34" charset="0"/>
              <a:buChar char="•"/>
            </a:pPr>
            <a:r>
              <a:rPr lang="en-US" sz="2400" dirty="0">
                <a:latin typeface="+mj-lt"/>
                <a:sym typeface="Wingdings" pitchFamily="2" charset="2"/>
              </a:rPr>
              <a:t>Undecided data may become true or false with future definitions</a:t>
            </a:r>
          </a:p>
        </p:txBody>
      </p:sp>
      <p:sp>
        <p:nvSpPr>
          <p:cNvPr id="4" name="Rectangle 3">
            <a:extLst>
              <a:ext uri="{FF2B5EF4-FFF2-40B4-BE49-F238E27FC236}">
                <a16:creationId xmlns:a16="http://schemas.microsoft.com/office/drawing/2014/main" id="{257C3C00-113F-4F47-867C-837BC8D4E07D}"/>
              </a:ext>
            </a:extLst>
          </p:cNvPr>
          <p:cNvSpPr/>
          <p:nvPr/>
        </p:nvSpPr>
        <p:spPr>
          <a:xfrm>
            <a:off x="932621" y="1439382"/>
            <a:ext cx="8885583" cy="16177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5325EA7-E783-2B44-9A10-D263BF447DF3}"/>
              </a:ext>
            </a:extLst>
          </p:cNvPr>
          <p:cNvSpPr/>
          <p:nvPr/>
        </p:nvSpPr>
        <p:spPr>
          <a:xfrm>
            <a:off x="932621" y="3368280"/>
            <a:ext cx="10437745" cy="3046988"/>
          </a:xfrm>
          <a:prstGeom prst="rect">
            <a:avLst/>
          </a:prstGeom>
        </p:spPr>
        <p:txBody>
          <a:bodyPr wrap="square">
            <a:spAutoFit/>
          </a:bodyPr>
          <a:lstStyle/>
          <a:p>
            <a:pPr algn="just"/>
            <a:r>
              <a:rPr lang="en-US" sz="2400" dirty="0">
                <a:latin typeface="+mj-lt"/>
                <a:sym typeface="Wingdings" pitchFamily="2" charset="2"/>
              </a:rPr>
              <a:t>Undecided data like (</a:t>
            </a:r>
            <a:r>
              <a:rPr lang="en-US" sz="2400" dirty="0" err="1">
                <a:latin typeface="+mj-lt"/>
                <a:sym typeface="Wingdings" pitchFamily="2" charset="2"/>
              </a:rPr>
              <a:t>foo:bar</a:t>
            </a:r>
            <a:r>
              <a:rPr lang="en-US" sz="2400" dirty="0">
                <a:latin typeface="+mj-lt"/>
                <a:sym typeface="Wingdings" pitchFamily="2" charset="2"/>
              </a:rPr>
              <a:t>) or (?:X) are “variables” in the sense that they may receive values in future definitions.  If data A=B is undecided, the undecided value presumably provides insight into why A is not equal to B.  It may, for instance, inspire a new definition.</a:t>
            </a:r>
          </a:p>
          <a:p>
            <a:pPr algn="just"/>
            <a:endParaRPr lang="en-US" sz="2400" dirty="0">
              <a:latin typeface="+mj-lt"/>
              <a:sym typeface="Wingdings" pitchFamily="2" charset="2"/>
            </a:endParaRPr>
          </a:p>
          <a:p>
            <a:pPr algn="just"/>
            <a:r>
              <a:rPr lang="en-US" sz="2400" dirty="0">
                <a:latin typeface="+mj-lt"/>
                <a:sym typeface="Wingdings" pitchFamily="2" charset="2"/>
              </a:rPr>
              <a:t>Some undecided data remains undecided no matter what future definitions are chosen.  Such data are called </a:t>
            </a:r>
            <a:r>
              <a:rPr lang="en-US" sz="2400" b="1" dirty="0">
                <a:solidFill>
                  <a:srgbClr val="0070C0"/>
                </a:solidFill>
                <a:latin typeface="+mj-lt"/>
                <a:sym typeface="Wingdings" pitchFamily="2" charset="2"/>
              </a:rPr>
              <a:t>undecidable</a:t>
            </a:r>
            <a:r>
              <a:rPr lang="en-US" sz="2400" dirty="0">
                <a:latin typeface="+mj-lt"/>
                <a:sym typeface="Wingdings" pitchFamily="2" charset="2"/>
              </a:rPr>
              <a:t>.  This is the </a:t>
            </a:r>
            <a:r>
              <a:rPr lang="en-US" sz="2400" dirty="0" err="1">
                <a:latin typeface="+mj-lt"/>
                <a:sym typeface="Wingdings" pitchFamily="2" charset="2"/>
              </a:rPr>
              <a:t>Godel</a:t>
            </a:r>
            <a:r>
              <a:rPr lang="en-US" sz="2400" dirty="0">
                <a:latin typeface="+mj-lt"/>
                <a:sym typeface="Wingdings" pitchFamily="2" charset="2"/>
              </a:rPr>
              <a:t> phenomenon, which we will see later. </a:t>
            </a:r>
          </a:p>
        </p:txBody>
      </p:sp>
    </p:spTree>
    <p:extLst>
      <p:ext uri="{BB962C8B-B14F-4D97-AF65-F5344CB8AC3E}">
        <p14:creationId xmlns:p14="http://schemas.microsoft.com/office/powerpoint/2010/main" val="851846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rapezoid 18">
            <a:extLst>
              <a:ext uri="{FF2B5EF4-FFF2-40B4-BE49-F238E27FC236}">
                <a16:creationId xmlns:a16="http://schemas.microsoft.com/office/drawing/2014/main" id="{104A53EF-C64F-8842-8564-D20C4A6D879D}"/>
              </a:ext>
            </a:extLst>
          </p:cNvPr>
          <p:cNvSpPr/>
          <p:nvPr/>
        </p:nvSpPr>
        <p:spPr>
          <a:xfrm rot="5400000">
            <a:off x="3522883" y="-2061484"/>
            <a:ext cx="4833257" cy="10246184"/>
          </a:xfrm>
          <a:prstGeom prst="trapezoid">
            <a:avLst>
              <a:gd name="adj" fmla="val 35135"/>
            </a:avLst>
          </a:prstGeom>
          <a:pattFill prst="dotDmn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ACDCC22-5D83-F04D-86EF-76296AF62FA7}"/>
              </a:ext>
            </a:extLst>
          </p:cNvPr>
          <p:cNvSpPr/>
          <p:nvPr/>
        </p:nvSpPr>
        <p:spPr>
          <a:xfrm>
            <a:off x="816427" y="514350"/>
            <a:ext cx="10246179" cy="521697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DB5935-0456-984B-BCCF-7CE0C43E89A7}"/>
              </a:ext>
            </a:extLst>
          </p:cNvPr>
          <p:cNvSpPr/>
          <p:nvPr/>
        </p:nvSpPr>
        <p:spPr>
          <a:xfrm>
            <a:off x="816426" y="2767693"/>
            <a:ext cx="10172703" cy="416377"/>
          </a:xfrm>
          <a:prstGeom prst="rect">
            <a:avLst/>
          </a:prstGeom>
          <a:pattFill prst="dotDmn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1B49B3F7-438A-7747-8D82-D646A300BEFA}"/>
              </a:ext>
            </a:extLst>
          </p:cNvPr>
          <p:cNvSpPr txBox="1"/>
          <p:nvPr/>
        </p:nvSpPr>
        <p:spPr>
          <a:xfrm>
            <a:off x="827847" y="2714271"/>
            <a:ext cx="10232311" cy="523220"/>
          </a:xfrm>
          <a:prstGeom prst="rect">
            <a:avLst/>
          </a:prstGeom>
          <a:pattFill prst="shingle">
            <a:fgClr>
              <a:schemeClr val="accent1"/>
            </a:fgClr>
            <a:bgClr>
              <a:schemeClr val="bg1"/>
            </a:bgClr>
          </a:pattFill>
        </p:spPr>
        <p:txBody>
          <a:bodyPr wrap="square" rtlCol="0">
            <a:spAutoFit/>
          </a:bodyPr>
          <a:lstStyle/>
          <a:p>
            <a:pPr algn="ctr"/>
            <a:r>
              <a:rPr lang="en-US" sz="2800" dirty="0">
                <a:latin typeface="+mj-lt"/>
              </a:rPr>
              <a:t>Undecidable </a:t>
            </a:r>
          </a:p>
        </p:txBody>
      </p:sp>
      <p:sp>
        <p:nvSpPr>
          <p:cNvPr id="18" name="TextBox 17">
            <a:extLst>
              <a:ext uri="{FF2B5EF4-FFF2-40B4-BE49-F238E27FC236}">
                <a16:creationId xmlns:a16="http://schemas.microsoft.com/office/drawing/2014/main" id="{0C893B60-8281-3B49-A510-278F5E5AECE2}"/>
              </a:ext>
            </a:extLst>
          </p:cNvPr>
          <p:cNvSpPr txBox="1"/>
          <p:nvPr/>
        </p:nvSpPr>
        <p:spPr>
          <a:xfrm>
            <a:off x="779686" y="5854800"/>
            <a:ext cx="10246181" cy="954107"/>
          </a:xfrm>
          <a:prstGeom prst="rect">
            <a:avLst/>
          </a:prstGeom>
          <a:noFill/>
        </p:spPr>
        <p:txBody>
          <a:bodyPr wrap="square" rtlCol="0">
            <a:spAutoFit/>
          </a:bodyPr>
          <a:lstStyle/>
          <a:p>
            <a:pPr algn="ctr"/>
            <a:r>
              <a:rPr lang="en-US" sz="2800" dirty="0">
                <a:latin typeface="+mj-lt"/>
              </a:rPr>
              <a:t>Values, variables, functions, propositions, theorems, definitions, “spaces”, “morphisms”… live in the space of pure data</a:t>
            </a:r>
          </a:p>
        </p:txBody>
      </p:sp>
      <p:sp>
        <p:nvSpPr>
          <p:cNvPr id="20" name="TextBox 19">
            <a:extLst>
              <a:ext uri="{FF2B5EF4-FFF2-40B4-BE49-F238E27FC236}">
                <a16:creationId xmlns:a16="http://schemas.microsoft.com/office/drawing/2014/main" id="{DFEA92DC-B389-C74F-8585-73A909736FAF}"/>
              </a:ext>
            </a:extLst>
          </p:cNvPr>
          <p:cNvSpPr txBox="1"/>
          <p:nvPr/>
        </p:nvSpPr>
        <p:spPr>
          <a:xfrm>
            <a:off x="6874329" y="829481"/>
            <a:ext cx="2964995" cy="523220"/>
          </a:xfrm>
          <a:prstGeom prst="rect">
            <a:avLst/>
          </a:prstGeom>
          <a:noFill/>
        </p:spPr>
        <p:txBody>
          <a:bodyPr wrap="square" rtlCol="0">
            <a:spAutoFit/>
          </a:bodyPr>
          <a:lstStyle/>
          <a:p>
            <a:pPr algn="ctr"/>
            <a:r>
              <a:rPr lang="en-US" sz="2800" dirty="0">
                <a:latin typeface="+mj-lt"/>
              </a:rPr>
              <a:t>Empty =&gt; True</a:t>
            </a:r>
          </a:p>
        </p:txBody>
      </p:sp>
      <p:sp>
        <p:nvSpPr>
          <p:cNvPr id="21" name="TextBox 20">
            <a:extLst>
              <a:ext uri="{FF2B5EF4-FFF2-40B4-BE49-F238E27FC236}">
                <a16:creationId xmlns:a16="http://schemas.microsoft.com/office/drawing/2014/main" id="{C8C31F22-7C47-F44E-B70F-1EB00B66C733}"/>
              </a:ext>
            </a:extLst>
          </p:cNvPr>
          <p:cNvSpPr txBox="1"/>
          <p:nvPr/>
        </p:nvSpPr>
        <p:spPr>
          <a:xfrm>
            <a:off x="6773636" y="4720118"/>
            <a:ext cx="2964995" cy="523220"/>
          </a:xfrm>
          <a:prstGeom prst="rect">
            <a:avLst/>
          </a:prstGeom>
          <a:noFill/>
        </p:spPr>
        <p:txBody>
          <a:bodyPr wrap="square" rtlCol="0">
            <a:spAutoFit/>
          </a:bodyPr>
          <a:lstStyle/>
          <a:p>
            <a:pPr algn="ctr"/>
            <a:r>
              <a:rPr lang="en-US" sz="2800" dirty="0">
                <a:latin typeface="+mj-lt"/>
              </a:rPr>
              <a:t>Atomic =&gt; False</a:t>
            </a:r>
          </a:p>
        </p:txBody>
      </p:sp>
      <p:sp>
        <p:nvSpPr>
          <p:cNvPr id="22" name="TextBox 21">
            <a:extLst>
              <a:ext uri="{FF2B5EF4-FFF2-40B4-BE49-F238E27FC236}">
                <a16:creationId xmlns:a16="http://schemas.microsoft.com/office/drawing/2014/main" id="{1D69885A-185A-7041-8FBE-611283B9FC66}"/>
              </a:ext>
            </a:extLst>
          </p:cNvPr>
          <p:cNvSpPr txBox="1"/>
          <p:nvPr/>
        </p:nvSpPr>
        <p:spPr>
          <a:xfrm>
            <a:off x="889896" y="1645482"/>
            <a:ext cx="2964995" cy="523220"/>
          </a:xfrm>
          <a:prstGeom prst="rect">
            <a:avLst/>
          </a:prstGeom>
          <a:noFill/>
        </p:spPr>
        <p:txBody>
          <a:bodyPr wrap="square" rtlCol="0">
            <a:spAutoFit/>
          </a:bodyPr>
          <a:lstStyle/>
          <a:p>
            <a:pPr algn="ctr"/>
            <a:r>
              <a:rPr lang="en-US" sz="2800" dirty="0">
                <a:latin typeface="+mj-lt"/>
              </a:rPr>
              <a:t>Undecided</a:t>
            </a:r>
          </a:p>
        </p:txBody>
      </p:sp>
      <p:sp>
        <p:nvSpPr>
          <p:cNvPr id="23" name="TextBox 22">
            <a:extLst>
              <a:ext uri="{FF2B5EF4-FFF2-40B4-BE49-F238E27FC236}">
                <a16:creationId xmlns:a16="http://schemas.microsoft.com/office/drawing/2014/main" id="{BE444DB1-FAF8-194B-85D2-1158CD864386}"/>
              </a:ext>
            </a:extLst>
          </p:cNvPr>
          <p:cNvSpPr txBox="1"/>
          <p:nvPr/>
        </p:nvSpPr>
        <p:spPr>
          <a:xfrm>
            <a:off x="1235529" y="3805410"/>
            <a:ext cx="3837213" cy="523220"/>
          </a:xfrm>
          <a:prstGeom prst="rect">
            <a:avLst/>
          </a:prstGeom>
          <a:noFill/>
        </p:spPr>
        <p:txBody>
          <a:bodyPr wrap="square" rtlCol="0">
            <a:spAutoFit/>
          </a:bodyPr>
          <a:lstStyle/>
          <a:p>
            <a:pPr algn="ctr"/>
            <a:r>
              <a:rPr lang="en-US" sz="2800" dirty="0">
                <a:latin typeface="+mj-lt"/>
              </a:rPr>
              <a:t>Neither true nor false</a:t>
            </a:r>
          </a:p>
        </p:txBody>
      </p:sp>
      <p:sp>
        <p:nvSpPr>
          <p:cNvPr id="24" name="Rectangle 23">
            <a:extLst>
              <a:ext uri="{FF2B5EF4-FFF2-40B4-BE49-F238E27FC236}">
                <a16:creationId xmlns:a16="http://schemas.microsoft.com/office/drawing/2014/main" id="{D824A5DF-A94C-BF4D-906E-811C40203F1C}"/>
              </a:ext>
            </a:extLst>
          </p:cNvPr>
          <p:cNvSpPr/>
          <p:nvPr/>
        </p:nvSpPr>
        <p:spPr>
          <a:xfrm>
            <a:off x="813979" y="514350"/>
            <a:ext cx="10246179" cy="521697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4053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928096-2571-E54E-B70A-C4718B923C9D}"/>
              </a:ext>
            </a:extLst>
          </p:cNvPr>
          <p:cNvSpPr txBox="1"/>
          <p:nvPr/>
        </p:nvSpPr>
        <p:spPr>
          <a:xfrm>
            <a:off x="49691" y="256752"/>
            <a:ext cx="11757992" cy="707886"/>
          </a:xfrm>
          <a:prstGeom prst="rect">
            <a:avLst/>
          </a:prstGeom>
          <a:noFill/>
        </p:spPr>
        <p:txBody>
          <a:bodyPr wrap="square" rtlCol="0">
            <a:spAutoFit/>
          </a:bodyPr>
          <a:lstStyle/>
          <a:p>
            <a:pPr algn="ctr"/>
            <a:r>
              <a:rPr lang="en-US" sz="4000" dirty="0">
                <a:latin typeface="+mj-lt"/>
              </a:rPr>
              <a:t>Language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F1CDBA4-64C7-864D-896C-57E8DACF6E67}"/>
                  </a:ext>
                </a:extLst>
              </p:cNvPr>
              <p:cNvSpPr txBox="1"/>
              <p:nvPr/>
            </p:nvSpPr>
            <p:spPr>
              <a:xfrm>
                <a:off x="824944" y="3011352"/>
                <a:ext cx="10207487" cy="2769091"/>
              </a:xfrm>
              <a:prstGeom prst="rect">
                <a:avLst/>
              </a:prstGeom>
              <a:noFill/>
            </p:spPr>
            <p:txBody>
              <a:bodyPr wrap="square" rtlCol="0">
                <a:spAutoFit/>
              </a:bodyPr>
              <a:lstStyle/>
              <a:p>
                <a:endParaRPr lang="en-US" sz="2400" dirty="0">
                  <a:latin typeface="+mj-lt"/>
                </a:endParaRPr>
              </a:p>
              <a:p>
                <a:pPr marL="342900" indent="-342900">
                  <a:buFont typeface="Arial" panose="020B0604020202020204" pitchFamily="34" charset="0"/>
                  <a:buChar char="•"/>
                </a:pP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𝐵</m:t>
                        </m:r>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𝐵</m:t>
                        </m:r>
                      </m:e>
                    </m:d>
                    <m:r>
                      <a:rPr lang="en-US" sz="2400" b="0" i="1" smtClean="0">
                        <a:latin typeface="Cambria Math" panose="02040503050406030204" pitchFamily="18" charset="0"/>
                        <a:ea typeface="Cambria Math" panose="02040503050406030204" pitchFamily="18" charset="0"/>
                      </a:rPr>
                      <m:t>   </m:t>
                    </m:r>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𝑦</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 </m:t>
                        </m:r>
                      </m:e>
                    </m:d>
                  </m:oMath>
                </a14:m>
                <a:endParaRPr lang="en-US" sz="2400" b="0" dirty="0">
                  <a:latin typeface="+mj-lt"/>
                  <a:ea typeface="Cambria Math" panose="02040503050406030204" pitchFamily="18" charset="0"/>
                </a:endParaRPr>
              </a:p>
              <a:p>
                <a:pPr marL="342900" indent="-342900">
                  <a:buFont typeface="Arial" panose="020B0604020202020204" pitchFamily="34" charset="0"/>
                  <a:buChar char="•"/>
                </a:pP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𝐵</m:t>
                        </m:r>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𝐵</m:t>
                        </m:r>
                      </m:e>
                    </m:d>
                    <m:r>
                      <a:rPr lang="en-US" sz="2400" b="0" i="1" smtClean="0">
                        <a:latin typeface="Cambria Math" panose="02040503050406030204" pitchFamily="18" charset="0"/>
                        <a:ea typeface="Cambria Math" panose="02040503050406030204" pitchFamily="18" charset="0"/>
                      </a:rPr>
                      <m:t> :</m:t>
                    </m:r>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𝑦</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𝐵</m:t>
                        </m:r>
                      </m:e>
                    </m:d>
                  </m:oMath>
                </a14:m>
                <a:endParaRPr lang="en-US" sz="2400" b="0" dirty="0">
                  <a:latin typeface="+mj-lt"/>
                  <a:ea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e>
                    </m:d>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oMath>
                </a14:m>
                <a:endParaRPr lang="en-US" sz="2400" b="0" i="1" dirty="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ea typeface="Cambria Math" panose="02040503050406030204" pitchFamily="18" charset="0"/>
                      </a:rPr>
                      <m:t>( </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𝐵</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oMath>
                </a14:m>
                <a:endParaRPr lang="en-US" sz="2400" dirty="0"/>
              </a:p>
              <a:p>
                <a:pPr marL="342900" indent="-342900">
                  <a:buFont typeface="Arial" panose="020B0604020202020204" pitchFamily="34" charset="0"/>
                  <a:buChar char="•"/>
                </a:pPr>
                <a:r>
                  <a:rPr lang="en-US" sz="2400" dirty="0">
                    <a:latin typeface="+mj-lt"/>
                  </a:rPr>
                  <a:t>…plus a few more like these complete the language</a:t>
                </a:r>
              </a:p>
              <a:p>
                <a:endParaRPr lang="en-US" sz="2400" dirty="0"/>
              </a:p>
            </p:txBody>
          </p:sp>
        </mc:Choice>
        <mc:Fallback xmlns="">
          <p:sp>
            <p:nvSpPr>
              <p:cNvPr id="4" name="TextBox 3">
                <a:extLst>
                  <a:ext uri="{FF2B5EF4-FFF2-40B4-BE49-F238E27FC236}">
                    <a16:creationId xmlns:a16="http://schemas.microsoft.com/office/drawing/2014/main" id="{FF1CDBA4-64C7-864D-896C-57E8DACF6E67}"/>
                  </a:ext>
                </a:extLst>
              </p:cNvPr>
              <p:cNvSpPr txBox="1">
                <a:spLocks noRot="1" noChangeAspect="1" noMove="1" noResize="1" noEditPoints="1" noAdjustHandles="1" noChangeArrowheads="1" noChangeShapeType="1" noTextEdit="1"/>
              </p:cNvSpPr>
              <p:nvPr/>
            </p:nvSpPr>
            <p:spPr>
              <a:xfrm>
                <a:off x="824944" y="3011352"/>
                <a:ext cx="10207487" cy="2769091"/>
              </a:xfrm>
              <a:prstGeom prst="rect">
                <a:avLst/>
              </a:prstGeom>
              <a:blipFill>
                <a:blip r:embed="rId2"/>
                <a:stretch>
                  <a:fillRect l="-74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09E5956-500C-CB44-BEF6-5D8349DDFBFB}"/>
              </a:ext>
            </a:extLst>
          </p:cNvPr>
          <p:cNvSpPr txBox="1"/>
          <p:nvPr/>
        </p:nvSpPr>
        <p:spPr>
          <a:xfrm>
            <a:off x="725017" y="1072360"/>
            <a:ext cx="10654481" cy="1938992"/>
          </a:xfrm>
          <a:prstGeom prst="rect">
            <a:avLst/>
          </a:prstGeom>
          <a:noFill/>
        </p:spPr>
        <p:txBody>
          <a:bodyPr wrap="square" rtlCol="0">
            <a:spAutoFit/>
          </a:bodyPr>
          <a:lstStyle/>
          <a:p>
            <a:pPr algn="just"/>
            <a:r>
              <a:rPr lang="en-US" sz="2400" dirty="0">
                <a:latin typeface="+mj-lt"/>
              </a:rPr>
              <a:t>As with predicate calculus with ZFC and dependent type theory, coda has a language which specifies data valued expressions.  Unlike ZFC and dependent type theory, however, the whole language is merely one more definition just as we have defined it.  It is a partial function from coda to data acting on codas of the form ( {…some sequence of bytes…} A : B ) where A and B can be any data.   </a:t>
            </a:r>
          </a:p>
        </p:txBody>
      </p:sp>
      <p:sp>
        <p:nvSpPr>
          <p:cNvPr id="7" name="TextBox 6">
            <a:extLst>
              <a:ext uri="{FF2B5EF4-FFF2-40B4-BE49-F238E27FC236}">
                <a16:creationId xmlns:a16="http://schemas.microsoft.com/office/drawing/2014/main" id="{ABEEA0D4-7838-854C-9364-641183A011D5}"/>
              </a:ext>
            </a:extLst>
          </p:cNvPr>
          <p:cNvSpPr txBox="1"/>
          <p:nvPr/>
        </p:nvSpPr>
        <p:spPr>
          <a:xfrm>
            <a:off x="824944" y="5780443"/>
            <a:ext cx="10654481" cy="461665"/>
          </a:xfrm>
          <a:prstGeom prst="rect">
            <a:avLst/>
          </a:prstGeom>
          <a:noFill/>
        </p:spPr>
        <p:txBody>
          <a:bodyPr wrap="square" rtlCol="0">
            <a:spAutoFit/>
          </a:bodyPr>
          <a:lstStyle/>
          <a:p>
            <a:pPr algn="just"/>
            <a:r>
              <a:rPr lang="en-US" sz="2400" dirty="0">
                <a:latin typeface="+mj-lt"/>
              </a:rPr>
              <a:t>There are several points to notice…</a:t>
            </a:r>
          </a:p>
        </p:txBody>
      </p:sp>
    </p:spTree>
    <p:extLst>
      <p:ext uri="{BB962C8B-B14F-4D97-AF65-F5344CB8AC3E}">
        <p14:creationId xmlns:p14="http://schemas.microsoft.com/office/powerpoint/2010/main" val="1672248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2D5C0-7EA5-234E-946C-8AE82252DFD0}"/>
              </a:ext>
            </a:extLst>
          </p:cNvPr>
          <p:cNvSpPr txBox="1"/>
          <p:nvPr/>
        </p:nvSpPr>
        <p:spPr>
          <a:xfrm>
            <a:off x="0" y="418779"/>
            <a:ext cx="11757992" cy="584775"/>
          </a:xfrm>
          <a:prstGeom prst="rect">
            <a:avLst/>
          </a:prstGeom>
          <a:noFill/>
        </p:spPr>
        <p:txBody>
          <a:bodyPr wrap="square" rtlCol="0">
            <a:spAutoFit/>
          </a:bodyPr>
          <a:lstStyle/>
          <a:p>
            <a:pPr algn="ctr"/>
            <a:r>
              <a:rPr lang="en-US" sz="3200" dirty="0">
                <a:latin typeface="+mj-lt"/>
              </a:rPr>
              <a:t>Language expressions mix freely with any other data</a:t>
            </a:r>
          </a:p>
        </p:txBody>
      </p:sp>
      <p:pic>
        <p:nvPicPr>
          <p:cNvPr id="4" name="Picture 3">
            <a:extLst>
              <a:ext uri="{FF2B5EF4-FFF2-40B4-BE49-F238E27FC236}">
                <a16:creationId xmlns:a16="http://schemas.microsoft.com/office/drawing/2014/main" id="{CDC8B01B-1F91-8043-B0A6-960E2FD55134}"/>
              </a:ext>
            </a:extLst>
          </p:cNvPr>
          <p:cNvPicPr>
            <a:picLocks noChangeAspect="1"/>
          </p:cNvPicPr>
          <p:nvPr/>
        </p:nvPicPr>
        <p:blipFill>
          <a:blip r:embed="rId2"/>
          <a:stretch>
            <a:fillRect/>
          </a:stretch>
        </p:blipFill>
        <p:spPr>
          <a:xfrm>
            <a:off x="882453" y="1152487"/>
            <a:ext cx="9993086" cy="5534366"/>
          </a:xfrm>
          <a:prstGeom prst="rect">
            <a:avLst/>
          </a:prstGeom>
        </p:spPr>
      </p:pic>
    </p:spTree>
    <p:extLst>
      <p:ext uri="{BB962C8B-B14F-4D97-AF65-F5344CB8AC3E}">
        <p14:creationId xmlns:p14="http://schemas.microsoft.com/office/powerpoint/2010/main" val="1187104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8CF0E8-452C-214B-980A-39B6B626F8DD}"/>
              </a:ext>
            </a:extLst>
          </p:cNvPr>
          <p:cNvSpPr txBox="1"/>
          <p:nvPr/>
        </p:nvSpPr>
        <p:spPr>
          <a:xfrm>
            <a:off x="478955" y="442324"/>
            <a:ext cx="10654481" cy="584775"/>
          </a:xfrm>
          <a:prstGeom prst="rect">
            <a:avLst/>
          </a:prstGeom>
          <a:noFill/>
        </p:spPr>
        <p:txBody>
          <a:bodyPr wrap="square" rtlCol="0">
            <a:spAutoFit/>
          </a:bodyPr>
          <a:lstStyle/>
          <a:p>
            <a:pPr algn="just"/>
            <a:r>
              <a:rPr lang="en-US" sz="3200" dirty="0">
                <a:latin typeface="+mj-lt"/>
              </a:rPr>
              <a:t>Note…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DE07A58-949C-D749-B70C-2D577672B745}"/>
                  </a:ext>
                </a:extLst>
              </p:cNvPr>
              <p:cNvSpPr txBox="1"/>
              <p:nvPr/>
            </p:nvSpPr>
            <p:spPr>
              <a:xfrm>
                <a:off x="894384" y="1470763"/>
                <a:ext cx="10239052"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Because the whole language is merely one more definition like any other, we do not need to define a syntax with additional axioms or rules.</a:t>
                </a:r>
              </a:p>
              <a:p>
                <a:endParaRPr lang="en-US" sz="2400" dirty="0">
                  <a:latin typeface="+mj-lt"/>
                </a:endParaRPr>
              </a:p>
              <a:p>
                <a:pPr marL="342900" indent="-342900">
                  <a:buFont typeface="Arial" panose="020B0604020202020204" pitchFamily="34" charset="0"/>
                  <a:buChar char="•"/>
                </a:pPr>
                <a:r>
                  <a:rPr lang="en-US" sz="2400" dirty="0">
                    <a:latin typeface="+mj-lt"/>
                  </a:rPr>
                  <a:t>In </a:t>
                </a:r>
                <a:r>
                  <a:rPr lang="en-US" sz="2400">
                    <a:latin typeface="+mj-lt"/>
                  </a:rPr>
                  <a:t>predicate logic </a:t>
                </a:r>
                <a:r>
                  <a:rPr lang="en-US" sz="2400" dirty="0">
                    <a:latin typeface="+mj-lt"/>
                  </a:rPr>
                  <a:t>with ZFC or dependent type theory, one needs to define a syntax to distinguish meaningful sentences from nonsense sentences like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𝑥𝑦𝑦</m:t>
                    </m:r>
                    <m:r>
                      <a:rPr lang="en-US" sz="2400" b="0" i="1" smtClean="0">
                        <a:latin typeface="Cambria Math" panose="02040503050406030204" pitchFamily="18" charset="0"/>
                        <a:ea typeface="Cambria Math" panose="02040503050406030204" pitchFamily="18" charset="0"/>
                      </a:rPr>
                      <m:t>∀∀∀</m:t>
                    </m:r>
                  </m:oMath>
                </a14:m>
                <a:r>
                  <a:rPr lang="en-US" sz="2400" dirty="0">
                    <a:latin typeface="+mj-lt"/>
                  </a:rPr>
                  <a:t>.”  This is not actually necessary in coda because every byte sequence is valid coda source code.  There is no such thing as a syntax error.</a:t>
                </a:r>
              </a:p>
              <a:p>
                <a:endParaRPr lang="en-US" sz="2400" dirty="0">
                  <a:latin typeface="+mj-lt"/>
                </a:endParaRPr>
              </a:p>
              <a:p>
                <a:pPr marL="342900" indent="-342900">
                  <a:buFont typeface="Arial" panose="020B0604020202020204" pitchFamily="34" charset="0"/>
                  <a:buChar char="•"/>
                </a:pPr>
                <a:r>
                  <a:rPr lang="en-US" sz="2400" dirty="0">
                    <a:latin typeface="+mj-lt"/>
                  </a:rPr>
                  <a:t>The mapping </a:t>
                </a:r>
                <a14:m>
                  <m:oMath xmlns:m="http://schemas.openxmlformats.org/officeDocument/2006/math">
                    <m:r>
                      <a:rPr lang="en-US" sz="2400" b="0" i="1" smtClean="0">
                        <a:latin typeface="Cambria Math" panose="02040503050406030204" pitchFamily="18" charset="0"/>
                      </a:rPr>
                      <m:t>𝑠</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𝑠</m:t>
                        </m:r>
                      </m:e>
                    </m:d>
                    <m:r>
                      <a:rPr lang="en-US" sz="2400" b="0" i="1" smtClean="0">
                        <a:latin typeface="Cambria Math" panose="02040503050406030204" pitchFamily="18" charset="0"/>
                        <a:ea typeface="Cambria Math" panose="02040503050406030204" pitchFamily="18" charset="0"/>
                      </a:rPr>
                      <m:t>:</m:t>
                    </m:r>
                  </m:oMath>
                </a14:m>
                <a:r>
                  <a:rPr lang="en-US" sz="2400" dirty="0">
                    <a:latin typeface="+mj-lt"/>
                  </a:rPr>
                  <a:t> is an onto mapping from finite byte sequences </a:t>
                </a:r>
                <a14:m>
                  <m:oMath xmlns:m="http://schemas.openxmlformats.org/officeDocument/2006/math">
                    <m:r>
                      <a:rPr lang="en-US" sz="2400" b="0" i="1" smtClean="0">
                        <a:latin typeface="Cambria Math" panose="02040503050406030204" pitchFamily="18" charset="0"/>
                      </a:rPr>
                      <m:t>𝑠</m:t>
                    </m:r>
                  </m:oMath>
                </a14:m>
                <a:r>
                  <a:rPr lang="en-US" sz="2400" dirty="0">
                    <a:latin typeface="+mj-lt"/>
                  </a:rPr>
                  <a:t> to data.  From pure data, it is also clear that there is an invertible mapping from data to coda source code.  </a:t>
                </a:r>
              </a:p>
            </p:txBody>
          </p:sp>
        </mc:Choice>
        <mc:Fallback xmlns="">
          <p:sp>
            <p:nvSpPr>
              <p:cNvPr id="3" name="TextBox 2">
                <a:extLst>
                  <a:ext uri="{FF2B5EF4-FFF2-40B4-BE49-F238E27FC236}">
                    <a16:creationId xmlns:a16="http://schemas.microsoft.com/office/drawing/2014/main" id="{7DE07A58-949C-D749-B70C-2D577672B745}"/>
                  </a:ext>
                </a:extLst>
              </p:cNvPr>
              <p:cNvSpPr txBox="1">
                <a:spLocks noRot="1" noChangeAspect="1" noMove="1" noResize="1" noEditPoints="1" noAdjustHandles="1" noChangeArrowheads="1" noChangeShapeType="1" noTextEdit="1"/>
              </p:cNvSpPr>
              <p:nvPr/>
            </p:nvSpPr>
            <p:spPr>
              <a:xfrm>
                <a:off x="894384" y="1470763"/>
                <a:ext cx="10239052" cy="4154984"/>
              </a:xfrm>
              <a:prstGeom prst="rect">
                <a:avLst/>
              </a:prstGeom>
              <a:blipFill>
                <a:blip r:embed="rId2"/>
                <a:stretch>
                  <a:fillRect l="-743" t="-1220" r="-1485" b="-213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E61B8A7-0883-4B4A-A96B-5BCEEE70A7BD}"/>
              </a:ext>
            </a:extLst>
          </p:cNvPr>
          <p:cNvSpPr/>
          <p:nvPr/>
        </p:nvSpPr>
        <p:spPr>
          <a:xfrm>
            <a:off x="742951" y="1211580"/>
            <a:ext cx="10835640" cy="46520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08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CB0358-E15D-094E-AC2F-715A6746EDAE}"/>
              </a:ext>
            </a:extLst>
          </p:cNvPr>
          <p:cNvSpPr txBox="1"/>
          <p:nvPr/>
        </p:nvSpPr>
        <p:spPr>
          <a:xfrm>
            <a:off x="69574" y="86528"/>
            <a:ext cx="11757992" cy="584775"/>
          </a:xfrm>
          <a:prstGeom prst="rect">
            <a:avLst/>
          </a:prstGeom>
          <a:noFill/>
        </p:spPr>
        <p:txBody>
          <a:bodyPr wrap="square" rtlCol="0">
            <a:spAutoFit/>
          </a:bodyPr>
          <a:lstStyle/>
          <a:p>
            <a:pPr algn="ctr"/>
            <a:r>
              <a:rPr lang="en-US" sz="3200" dirty="0">
                <a:latin typeface="+mj-lt"/>
              </a:rPr>
              <a:t>Proof and Computation</a:t>
            </a:r>
          </a:p>
        </p:txBody>
      </p:sp>
      <p:sp>
        <p:nvSpPr>
          <p:cNvPr id="3" name="TextBox 2">
            <a:extLst>
              <a:ext uri="{FF2B5EF4-FFF2-40B4-BE49-F238E27FC236}">
                <a16:creationId xmlns:a16="http://schemas.microsoft.com/office/drawing/2014/main" id="{68342FF3-723A-6A4B-BDA9-B7FDD5206E76}"/>
              </a:ext>
            </a:extLst>
          </p:cNvPr>
          <p:cNvSpPr txBox="1"/>
          <p:nvPr/>
        </p:nvSpPr>
        <p:spPr>
          <a:xfrm>
            <a:off x="627958" y="917061"/>
            <a:ext cx="11380305" cy="461665"/>
          </a:xfrm>
          <a:prstGeom prst="rect">
            <a:avLst/>
          </a:prstGeom>
          <a:noFill/>
        </p:spPr>
        <p:txBody>
          <a:bodyPr wrap="square" rtlCol="0">
            <a:spAutoFit/>
          </a:bodyPr>
          <a:lstStyle/>
          <a:p>
            <a:r>
              <a:rPr lang="en-US" sz="2400" dirty="0">
                <a:latin typeface="+mj-lt"/>
              </a:rPr>
              <a:t>Any sequence A=D</a:t>
            </a:r>
            <a:r>
              <a:rPr lang="en-US" sz="2400" baseline="-25000" dirty="0">
                <a:latin typeface="+mj-lt"/>
              </a:rPr>
              <a:t>1</a:t>
            </a:r>
            <a:r>
              <a:rPr lang="en-US" sz="2400" dirty="0">
                <a:latin typeface="+mj-lt"/>
              </a:rPr>
              <a:t>=D</a:t>
            </a:r>
            <a:r>
              <a:rPr lang="en-US" sz="2400" baseline="-25000" dirty="0">
                <a:latin typeface="+mj-lt"/>
              </a:rPr>
              <a:t>2</a:t>
            </a:r>
            <a:r>
              <a:rPr lang="en-US" sz="2400" dirty="0">
                <a:latin typeface="+mj-lt"/>
              </a:rPr>
              <a:t>=…=</a:t>
            </a:r>
            <a:r>
              <a:rPr lang="en-US" sz="2400" dirty="0" err="1">
                <a:latin typeface="+mj-lt"/>
              </a:rPr>
              <a:t>D</a:t>
            </a:r>
            <a:r>
              <a:rPr lang="en-US" sz="2400" baseline="-25000" dirty="0" err="1">
                <a:latin typeface="+mj-lt"/>
              </a:rPr>
              <a:t>n</a:t>
            </a:r>
            <a:r>
              <a:rPr lang="en-US" sz="2400" dirty="0">
                <a:latin typeface="+mj-lt"/>
              </a:rPr>
              <a:t>=B constitutes a proof that data A is equal to data B. </a:t>
            </a:r>
          </a:p>
        </p:txBody>
      </p:sp>
      <p:grpSp>
        <p:nvGrpSpPr>
          <p:cNvPr id="9" name="Group 8">
            <a:extLst>
              <a:ext uri="{FF2B5EF4-FFF2-40B4-BE49-F238E27FC236}">
                <a16:creationId xmlns:a16="http://schemas.microsoft.com/office/drawing/2014/main" id="{F34B1FA8-4038-6845-87FA-9FBAEF6DF91B}"/>
              </a:ext>
            </a:extLst>
          </p:cNvPr>
          <p:cNvGrpSpPr/>
          <p:nvPr/>
        </p:nvGrpSpPr>
        <p:grpSpPr>
          <a:xfrm>
            <a:off x="865924" y="1818502"/>
            <a:ext cx="1123122" cy="904461"/>
            <a:chOff x="864704" y="2773016"/>
            <a:chExt cx="1123122" cy="904461"/>
          </a:xfrm>
        </p:grpSpPr>
        <p:sp>
          <p:nvSpPr>
            <p:cNvPr id="4" name="Cloud 3">
              <a:extLst>
                <a:ext uri="{FF2B5EF4-FFF2-40B4-BE49-F238E27FC236}">
                  <a16:creationId xmlns:a16="http://schemas.microsoft.com/office/drawing/2014/main" id="{3F16BF61-A8BC-434D-95B6-EADA4F363B39}"/>
                </a:ext>
              </a:extLst>
            </p:cNvPr>
            <p:cNvSpPr/>
            <p:nvPr/>
          </p:nvSpPr>
          <p:spPr>
            <a:xfrm>
              <a:off x="864704" y="2773016"/>
              <a:ext cx="1123122" cy="90446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70AD0E1-E5A4-424E-8891-25F995231687}"/>
                </a:ext>
              </a:extLst>
            </p:cNvPr>
            <p:cNvSpPr txBox="1"/>
            <p:nvPr/>
          </p:nvSpPr>
          <p:spPr>
            <a:xfrm>
              <a:off x="1189662" y="2871303"/>
              <a:ext cx="473206" cy="707886"/>
            </a:xfrm>
            <a:prstGeom prst="rect">
              <a:avLst/>
            </a:prstGeom>
            <a:noFill/>
          </p:spPr>
          <p:txBody>
            <a:bodyPr wrap="none" rtlCol="0">
              <a:spAutoFit/>
            </a:bodyPr>
            <a:lstStyle/>
            <a:p>
              <a:r>
                <a:rPr lang="en-US" sz="4000" dirty="0">
                  <a:latin typeface="+mj-lt"/>
                </a:rPr>
                <a:t>A</a:t>
              </a:r>
            </a:p>
          </p:txBody>
        </p:sp>
      </p:grpSp>
      <p:grpSp>
        <p:nvGrpSpPr>
          <p:cNvPr id="10" name="Group 9">
            <a:extLst>
              <a:ext uri="{FF2B5EF4-FFF2-40B4-BE49-F238E27FC236}">
                <a16:creationId xmlns:a16="http://schemas.microsoft.com/office/drawing/2014/main" id="{1FCC4B97-DC03-AA48-9D38-6FB5273FB51E}"/>
              </a:ext>
            </a:extLst>
          </p:cNvPr>
          <p:cNvGrpSpPr/>
          <p:nvPr/>
        </p:nvGrpSpPr>
        <p:grpSpPr>
          <a:xfrm>
            <a:off x="2864796" y="1788904"/>
            <a:ext cx="897696" cy="806176"/>
            <a:chOff x="864704" y="2773016"/>
            <a:chExt cx="1123122" cy="904461"/>
          </a:xfrm>
        </p:grpSpPr>
        <p:sp>
          <p:nvSpPr>
            <p:cNvPr id="11" name="Cloud 10">
              <a:extLst>
                <a:ext uri="{FF2B5EF4-FFF2-40B4-BE49-F238E27FC236}">
                  <a16:creationId xmlns:a16="http://schemas.microsoft.com/office/drawing/2014/main" id="{422947CB-BA93-5143-8B1D-3466CB6ED1D7}"/>
                </a:ext>
              </a:extLst>
            </p:cNvPr>
            <p:cNvSpPr/>
            <p:nvPr/>
          </p:nvSpPr>
          <p:spPr>
            <a:xfrm>
              <a:off x="864704" y="2773016"/>
              <a:ext cx="1123122" cy="90446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509A43D-54D1-7347-B5CC-DF741273B25A}"/>
                </a:ext>
              </a:extLst>
            </p:cNvPr>
            <p:cNvSpPr txBox="1"/>
            <p:nvPr/>
          </p:nvSpPr>
          <p:spPr>
            <a:xfrm>
              <a:off x="1189661" y="2871302"/>
              <a:ext cx="231120" cy="794188"/>
            </a:xfrm>
            <a:prstGeom prst="rect">
              <a:avLst/>
            </a:prstGeom>
            <a:noFill/>
          </p:spPr>
          <p:txBody>
            <a:bodyPr wrap="none" rtlCol="0">
              <a:spAutoFit/>
            </a:bodyPr>
            <a:lstStyle/>
            <a:p>
              <a:endParaRPr lang="en-US" sz="4000" dirty="0">
                <a:latin typeface="+mj-lt"/>
              </a:endParaRPr>
            </a:p>
          </p:txBody>
        </p:sp>
      </p:grpSp>
      <p:grpSp>
        <p:nvGrpSpPr>
          <p:cNvPr id="13" name="Group 12">
            <a:extLst>
              <a:ext uri="{FF2B5EF4-FFF2-40B4-BE49-F238E27FC236}">
                <a16:creationId xmlns:a16="http://schemas.microsoft.com/office/drawing/2014/main" id="{D644D484-C352-E74E-BF02-DE9D619050D1}"/>
              </a:ext>
            </a:extLst>
          </p:cNvPr>
          <p:cNvGrpSpPr/>
          <p:nvPr/>
        </p:nvGrpSpPr>
        <p:grpSpPr>
          <a:xfrm>
            <a:off x="4703803" y="1759963"/>
            <a:ext cx="997228" cy="785972"/>
            <a:chOff x="864704" y="2773016"/>
            <a:chExt cx="1123122" cy="989301"/>
          </a:xfrm>
        </p:grpSpPr>
        <p:sp>
          <p:nvSpPr>
            <p:cNvPr id="14" name="Cloud 13">
              <a:extLst>
                <a:ext uri="{FF2B5EF4-FFF2-40B4-BE49-F238E27FC236}">
                  <a16:creationId xmlns:a16="http://schemas.microsoft.com/office/drawing/2014/main" id="{BF8AAE69-5FF9-C44C-A825-8ADCF490D0B5}"/>
                </a:ext>
              </a:extLst>
            </p:cNvPr>
            <p:cNvSpPr/>
            <p:nvPr/>
          </p:nvSpPr>
          <p:spPr>
            <a:xfrm>
              <a:off x="864704" y="2773016"/>
              <a:ext cx="1123122" cy="90446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ADDE3C03-004E-CB4C-B85C-4D8F0A9721BC}"/>
                </a:ext>
              </a:extLst>
            </p:cNvPr>
            <p:cNvSpPr txBox="1"/>
            <p:nvPr/>
          </p:nvSpPr>
          <p:spPr>
            <a:xfrm>
              <a:off x="1189663" y="2871303"/>
              <a:ext cx="208052" cy="891014"/>
            </a:xfrm>
            <a:prstGeom prst="rect">
              <a:avLst/>
            </a:prstGeom>
            <a:noFill/>
          </p:spPr>
          <p:txBody>
            <a:bodyPr wrap="none" rtlCol="0">
              <a:spAutoFit/>
            </a:bodyPr>
            <a:lstStyle/>
            <a:p>
              <a:endParaRPr lang="en-US" sz="4000" dirty="0">
                <a:latin typeface="+mj-lt"/>
              </a:endParaRPr>
            </a:p>
          </p:txBody>
        </p:sp>
      </p:grpSp>
      <p:grpSp>
        <p:nvGrpSpPr>
          <p:cNvPr id="16" name="Group 15">
            <a:extLst>
              <a:ext uri="{FF2B5EF4-FFF2-40B4-BE49-F238E27FC236}">
                <a16:creationId xmlns:a16="http://schemas.microsoft.com/office/drawing/2014/main" id="{3E3877DB-516A-E645-901C-041532FDDC67}"/>
              </a:ext>
            </a:extLst>
          </p:cNvPr>
          <p:cNvGrpSpPr/>
          <p:nvPr/>
        </p:nvGrpSpPr>
        <p:grpSpPr>
          <a:xfrm>
            <a:off x="6299454" y="1759963"/>
            <a:ext cx="1359725" cy="904461"/>
            <a:chOff x="1189662" y="2709727"/>
            <a:chExt cx="1359725" cy="904461"/>
          </a:xfrm>
        </p:grpSpPr>
        <p:sp>
          <p:nvSpPr>
            <p:cNvPr id="17" name="Cloud 16">
              <a:extLst>
                <a:ext uri="{FF2B5EF4-FFF2-40B4-BE49-F238E27FC236}">
                  <a16:creationId xmlns:a16="http://schemas.microsoft.com/office/drawing/2014/main" id="{AAE9067B-3BE8-4B4D-8A43-8018C84CCC9E}"/>
                </a:ext>
              </a:extLst>
            </p:cNvPr>
            <p:cNvSpPr/>
            <p:nvPr/>
          </p:nvSpPr>
          <p:spPr>
            <a:xfrm>
              <a:off x="1426265" y="2709727"/>
              <a:ext cx="1123122" cy="90446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5EFC2B4A-E32D-574C-9CFE-AE689D00D6BA}"/>
                </a:ext>
              </a:extLst>
            </p:cNvPr>
            <p:cNvSpPr txBox="1"/>
            <p:nvPr/>
          </p:nvSpPr>
          <p:spPr>
            <a:xfrm>
              <a:off x="1189662" y="2871303"/>
              <a:ext cx="184731" cy="707886"/>
            </a:xfrm>
            <a:prstGeom prst="rect">
              <a:avLst/>
            </a:prstGeom>
            <a:noFill/>
          </p:spPr>
          <p:txBody>
            <a:bodyPr wrap="none" rtlCol="0">
              <a:spAutoFit/>
            </a:bodyPr>
            <a:lstStyle/>
            <a:p>
              <a:endParaRPr lang="en-US" sz="4000" dirty="0">
                <a:latin typeface="+mj-lt"/>
              </a:endParaRPr>
            </a:p>
          </p:txBody>
        </p:sp>
      </p:grpSp>
      <p:grpSp>
        <p:nvGrpSpPr>
          <p:cNvPr id="19" name="Group 18">
            <a:extLst>
              <a:ext uri="{FF2B5EF4-FFF2-40B4-BE49-F238E27FC236}">
                <a16:creationId xmlns:a16="http://schemas.microsoft.com/office/drawing/2014/main" id="{F17E48E5-E256-5847-972C-20A82C02443C}"/>
              </a:ext>
            </a:extLst>
          </p:cNvPr>
          <p:cNvGrpSpPr/>
          <p:nvPr/>
        </p:nvGrpSpPr>
        <p:grpSpPr>
          <a:xfrm>
            <a:off x="8929872" y="1818499"/>
            <a:ext cx="1123122" cy="904461"/>
            <a:chOff x="864704" y="2773016"/>
            <a:chExt cx="1123122" cy="904461"/>
          </a:xfrm>
        </p:grpSpPr>
        <p:sp>
          <p:nvSpPr>
            <p:cNvPr id="20" name="Cloud 19">
              <a:extLst>
                <a:ext uri="{FF2B5EF4-FFF2-40B4-BE49-F238E27FC236}">
                  <a16:creationId xmlns:a16="http://schemas.microsoft.com/office/drawing/2014/main" id="{569099FC-705D-C54D-B734-1AE4E591E315}"/>
                </a:ext>
              </a:extLst>
            </p:cNvPr>
            <p:cNvSpPr/>
            <p:nvPr/>
          </p:nvSpPr>
          <p:spPr>
            <a:xfrm>
              <a:off x="864704" y="2773016"/>
              <a:ext cx="1123122" cy="90446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8C9AC57D-BFB5-6B4D-8146-86B061129683}"/>
                </a:ext>
              </a:extLst>
            </p:cNvPr>
            <p:cNvSpPr txBox="1"/>
            <p:nvPr/>
          </p:nvSpPr>
          <p:spPr>
            <a:xfrm>
              <a:off x="1189662" y="2871303"/>
              <a:ext cx="458780" cy="707886"/>
            </a:xfrm>
            <a:prstGeom prst="rect">
              <a:avLst/>
            </a:prstGeom>
            <a:noFill/>
          </p:spPr>
          <p:txBody>
            <a:bodyPr wrap="none" rtlCol="0">
              <a:spAutoFit/>
            </a:bodyPr>
            <a:lstStyle/>
            <a:p>
              <a:r>
                <a:rPr lang="en-US" sz="4000" dirty="0">
                  <a:latin typeface="+mj-lt"/>
                </a:rPr>
                <a:t>B</a:t>
              </a:r>
            </a:p>
          </p:txBody>
        </p:sp>
      </p:grpSp>
      <p:grpSp>
        <p:nvGrpSpPr>
          <p:cNvPr id="22" name="Group 21">
            <a:extLst>
              <a:ext uri="{FF2B5EF4-FFF2-40B4-BE49-F238E27FC236}">
                <a16:creationId xmlns:a16="http://schemas.microsoft.com/office/drawing/2014/main" id="{B7D46D32-0D0A-9F41-8EB5-AAE418DDABA6}"/>
              </a:ext>
            </a:extLst>
          </p:cNvPr>
          <p:cNvGrpSpPr/>
          <p:nvPr/>
        </p:nvGrpSpPr>
        <p:grpSpPr>
          <a:xfrm>
            <a:off x="698335" y="3914887"/>
            <a:ext cx="1878495" cy="1295399"/>
            <a:chOff x="864704" y="2773016"/>
            <a:chExt cx="1123122" cy="904461"/>
          </a:xfrm>
        </p:grpSpPr>
        <p:sp>
          <p:nvSpPr>
            <p:cNvPr id="23" name="Cloud 22">
              <a:extLst>
                <a:ext uri="{FF2B5EF4-FFF2-40B4-BE49-F238E27FC236}">
                  <a16:creationId xmlns:a16="http://schemas.microsoft.com/office/drawing/2014/main" id="{D6C89609-7326-A441-9228-1D0B0BAAA9C1}"/>
                </a:ext>
              </a:extLst>
            </p:cNvPr>
            <p:cNvSpPr/>
            <p:nvPr/>
          </p:nvSpPr>
          <p:spPr>
            <a:xfrm>
              <a:off x="864704" y="2773016"/>
              <a:ext cx="1123122" cy="90446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EC01CC14-7B61-714B-91AF-244C9E1E2B7F}"/>
                </a:ext>
              </a:extLst>
            </p:cNvPr>
            <p:cNvSpPr txBox="1"/>
            <p:nvPr/>
          </p:nvSpPr>
          <p:spPr>
            <a:xfrm>
              <a:off x="1266914" y="2969591"/>
              <a:ext cx="473206" cy="707886"/>
            </a:xfrm>
            <a:prstGeom prst="rect">
              <a:avLst/>
            </a:prstGeom>
            <a:noFill/>
          </p:spPr>
          <p:txBody>
            <a:bodyPr wrap="none" rtlCol="0">
              <a:spAutoFit/>
            </a:bodyPr>
            <a:lstStyle/>
            <a:p>
              <a:r>
                <a:rPr lang="en-US" sz="4000" dirty="0">
                  <a:latin typeface="+mj-lt"/>
                </a:rPr>
                <a:t>A</a:t>
              </a:r>
            </a:p>
          </p:txBody>
        </p:sp>
      </p:grpSp>
      <p:sp>
        <p:nvSpPr>
          <p:cNvPr id="28" name="Freeform 27">
            <a:extLst>
              <a:ext uri="{FF2B5EF4-FFF2-40B4-BE49-F238E27FC236}">
                <a16:creationId xmlns:a16="http://schemas.microsoft.com/office/drawing/2014/main" id="{C33F079B-106E-904A-B74E-DAE5CA96FA66}"/>
              </a:ext>
            </a:extLst>
          </p:cNvPr>
          <p:cNvSpPr/>
          <p:nvPr/>
        </p:nvSpPr>
        <p:spPr>
          <a:xfrm>
            <a:off x="5037814" y="4387032"/>
            <a:ext cx="6301409" cy="496957"/>
          </a:xfrm>
          <a:custGeom>
            <a:avLst/>
            <a:gdLst>
              <a:gd name="connsiteX0" fmla="*/ 89452 w 5357192"/>
              <a:gd name="connsiteY0" fmla="*/ 288235 h 496957"/>
              <a:gd name="connsiteX1" fmla="*/ 159026 w 5357192"/>
              <a:gd name="connsiteY1" fmla="*/ 278296 h 496957"/>
              <a:gd name="connsiteX2" fmla="*/ 188844 w 5357192"/>
              <a:gd name="connsiteY2" fmla="*/ 268357 h 496957"/>
              <a:gd name="connsiteX3" fmla="*/ 228600 w 5357192"/>
              <a:gd name="connsiteY3" fmla="*/ 258418 h 496957"/>
              <a:gd name="connsiteX4" fmla="*/ 298174 w 5357192"/>
              <a:gd name="connsiteY4" fmla="*/ 248478 h 496957"/>
              <a:gd name="connsiteX5" fmla="*/ 397566 w 5357192"/>
              <a:gd name="connsiteY5" fmla="*/ 258418 h 496957"/>
              <a:gd name="connsiteX6" fmla="*/ 526774 w 5357192"/>
              <a:gd name="connsiteY6" fmla="*/ 278296 h 496957"/>
              <a:gd name="connsiteX7" fmla="*/ 636105 w 5357192"/>
              <a:gd name="connsiteY7" fmla="*/ 268357 h 496957"/>
              <a:gd name="connsiteX8" fmla="*/ 815009 w 5357192"/>
              <a:gd name="connsiteY8" fmla="*/ 258418 h 496957"/>
              <a:gd name="connsiteX9" fmla="*/ 954157 w 5357192"/>
              <a:gd name="connsiteY9" fmla="*/ 228600 h 496957"/>
              <a:gd name="connsiteX10" fmla="*/ 1302026 w 5357192"/>
              <a:gd name="connsiteY10" fmla="*/ 238539 h 496957"/>
              <a:gd name="connsiteX11" fmla="*/ 1639957 w 5357192"/>
              <a:gd name="connsiteY11" fmla="*/ 218661 h 496957"/>
              <a:gd name="connsiteX12" fmla="*/ 2067339 w 5357192"/>
              <a:gd name="connsiteY12" fmla="*/ 238539 h 496957"/>
              <a:gd name="connsiteX13" fmla="*/ 2107096 w 5357192"/>
              <a:gd name="connsiteY13" fmla="*/ 228600 h 496957"/>
              <a:gd name="connsiteX14" fmla="*/ 2166731 w 5357192"/>
              <a:gd name="connsiteY14" fmla="*/ 208722 h 496957"/>
              <a:gd name="connsiteX15" fmla="*/ 2186609 w 5357192"/>
              <a:gd name="connsiteY15" fmla="*/ 178905 h 496957"/>
              <a:gd name="connsiteX16" fmla="*/ 2226366 w 5357192"/>
              <a:gd name="connsiteY16" fmla="*/ 139148 h 496957"/>
              <a:gd name="connsiteX17" fmla="*/ 2266122 w 5357192"/>
              <a:gd name="connsiteY17" fmla="*/ 89452 h 496957"/>
              <a:gd name="connsiteX18" fmla="*/ 2295939 w 5357192"/>
              <a:gd name="connsiteY18" fmla="*/ 69574 h 496957"/>
              <a:gd name="connsiteX19" fmla="*/ 2365513 w 5357192"/>
              <a:gd name="connsiteY19" fmla="*/ 89452 h 496957"/>
              <a:gd name="connsiteX20" fmla="*/ 2385392 w 5357192"/>
              <a:gd name="connsiteY20" fmla="*/ 109331 h 496957"/>
              <a:gd name="connsiteX21" fmla="*/ 2415209 w 5357192"/>
              <a:gd name="connsiteY21" fmla="*/ 168965 h 496957"/>
              <a:gd name="connsiteX22" fmla="*/ 2445026 w 5357192"/>
              <a:gd name="connsiteY22" fmla="*/ 188844 h 496957"/>
              <a:gd name="connsiteX23" fmla="*/ 2474844 w 5357192"/>
              <a:gd name="connsiteY23" fmla="*/ 198783 h 496957"/>
              <a:gd name="connsiteX24" fmla="*/ 2584174 w 5357192"/>
              <a:gd name="connsiteY24" fmla="*/ 188844 h 496957"/>
              <a:gd name="connsiteX25" fmla="*/ 2693505 w 5357192"/>
              <a:gd name="connsiteY25" fmla="*/ 218661 h 496957"/>
              <a:gd name="connsiteX26" fmla="*/ 2981739 w 5357192"/>
              <a:gd name="connsiteY26" fmla="*/ 208722 h 496957"/>
              <a:gd name="connsiteX27" fmla="*/ 3051313 w 5357192"/>
              <a:gd name="connsiteY27" fmla="*/ 188844 h 496957"/>
              <a:gd name="connsiteX28" fmla="*/ 3140766 w 5357192"/>
              <a:gd name="connsiteY28" fmla="*/ 178905 h 496957"/>
              <a:gd name="connsiteX29" fmla="*/ 3448879 w 5357192"/>
              <a:gd name="connsiteY29" fmla="*/ 168965 h 496957"/>
              <a:gd name="connsiteX30" fmla="*/ 3478696 w 5357192"/>
              <a:gd name="connsiteY30" fmla="*/ 149087 h 496957"/>
              <a:gd name="connsiteX31" fmla="*/ 3518452 w 5357192"/>
              <a:gd name="connsiteY31" fmla="*/ 89452 h 496957"/>
              <a:gd name="connsiteX32" fmla="*/ 3538331 w 5357192"/>
              <a:gd name="connsiteY32" fmla="*/ 69574 h 496957"/>
              <a:gd name="connsiteX33" fmla="*/ 3548270 w 5357192"/>
              <a:gd name="connsiteY33" fmla="*/ 39757 h 496957"/>
              <a:gd name="connsiteX34" fmla="*/ 3578087 w 5357192"/>
              <a:gd name="connsiteY34" fmla="*/ 19878 h 496957"/>
              <a:gd name="connsiteX35" fmla="*/ 3597966 w 5357192"/>
              <a:gd name="connsiteY35" fmla="*/ 0 h 496957"/>
              <a:gd name="connsiteX36" fmla="*/ 3717235 w 5357192"/>
              <a:gd name="connsiteY36" fmla="*/ 9939 h 496957"/>
              <a:gd name="connsiteX37" fmla="*/ 3756992 w 5357192"/>
              <a:gd name="connsiteY37" fmla="*/ 49696 h 496957"/>
              <a:gd name="connsiteX38" fmla="*/ 3786809 w 5357192"/>
              <a:gd name="connsiteY38" fmla="*/ 69574 h 496957"/>
              <a:gd name="connsiteX39" fmla="*/ 3826566 w 5357192"/>
              <a:gd name="connsiteY39" fmla="*/ 119270 h 496957"/>
              <a:gd name="connsiteX40" fmla="*/ 3856383 w 5357192"/>
              <a:gd name="connsiteY40" fmla="*/ 129209 h 496957"/>
              <a:gd name="connsiteX41" fmla="*/ 4114800 w 5357192"/>
              <a:gd name="connsiteY41" fmla="*/ 149087 h 496957"/>
              <a:gd name="connsiteX42" fmla="*/ 4164496 w 5357192"/>
              <a:gd name="connsiteY42" fmla="*/ 139148 h 496957"/>
              <a:gd name="connsiteX43" fmla="*/ 4244009 w 5357192"/>
              <a:gd name="connsiteY43" fmla="*/ 119270 h 496957"/>
              <a:gd name="connsiteX44" fmla="*/ 4303644 w 5357192"/>
              <a:gd name="connsiteY44" fmla="*/ 109331 h 496957"/>
              <a:gd name="connsiteX45" fmla="*/ 4343400 w 5357192"/>
              <a:gd name="connsiteY45" fmla="*/ 99392 h 496957"/>
              <a:gd name="connsiteX46" fmla="*/ 4403035 w 5357192"/>
              <a:gd name="connsiteY46" fmla="*/ 89452 h 496957"/>
              <a:gd name="connsiteX47" fmla="*/ 4820479 w 5357192"/>
              <a:gd name="connsiteY47" fmla="*/ 99392 h 496957"/>
              <a:gd name="connsiteX48" fmla="*/ 5118652 w 5357192"/>
              <a:gd name="connsiteY48" fmla="*/ 89452 h 496957"/>
              <a:gd name="connsiteX49" fmla="*/ 5178287 w 5357192"/>
              <a:gd name="connsiteY49" fmla="*/ 99392 h 496957"/>
              <a:gd name="connsiteX50" fmla="*/ 5327374 w 5357192"/>
              <a:gd name="connsiteY50" fmla="*/ 109331 h 496957"/>
              <a:gd name="connsiteX51" fmla="*/ 5357192 w 5357192"/>
              <a:gd name="connsiteY51" fmla="*/ 168965 h 496957"/>
              <a:gd name="connsiteX52" fmla="*/ 5317435 w 5357192"/>
              <a:gd name="connsiteY52" fmla="*/ 228600 h 496957"/>
              <a:gd name="connsiteX53" fmla="*/ 5218044 w 5357192"/>
              <a:gd name="connsiteY53" fmla="*/ 258418 h 496957"/>
              <a:gd name="connsiteX54" fmla="*/ 5078896 w 5357192"/>
              <a:gd name="connsiteY54" fmla="*/ 268357 h 496957"/>
              <a:gd name="connsiteX55" fmla="*/ 5029200 w 5357192"/>
              <a:gd name="connsiteY55" fmla="*/ 278296 h 496957"/>
              <a:gd name="connsiteX56" fmla="*/ 4989444 w 5357192"/>
              <a:gd name="connsiteY56" fmla="*/ 288235 h 496957"/>
              <a:gd name="connsiteX57" fmla="*/ 4840357 w 5357192"/>
              <a:gd name="connsiteY57" fmla="*/ 308113 h 496957"/>
              <a:gd name="connsiteX58" fmla="*/ 4780722 w 5357192"/>
              <a:gd name="connsiteY58" fmla="*/ 318052 h 496957"/>
              <a:gd name="connsiteX59" fmla="*/ 4671392 w 5357192"/>
              <a:gd name="connsiteY59" fmla="*/ 337931 h 496957"/>
              <a:gd name="connsiteX60" fmla="*/ 4601818 w 5357192"/>
              <a:gd name="connsiteY60" fmla="*/ 347870 h 496957"/>
              <a:gd name="connsiteX61" fmla="*/ 4283766 w 5357192"/>
              <a:gd name="connsiteY61" fmla="*/ 337931 h 496957"/>
              <a:gd name="connsiteX62" fmla="*/ 4224131 w 5357192"/>
              <a:gd name="connsiteY62" fmla="*/ 318052 h 496957"/>
              <a:gd name="connsiteX63" fmla="*/ 4144618 w 5357192"/>
              <a:gd name="connsiteY63" fmla="*/ 308113 h 496957"/>
              <a:gd name="connsiteX64" fmla="*/ 3916018 w 5357192"/>
              <a:gd name="connsiteY64" fmla="*/ 318052 h 496957"/>
              <a:gd name="connsiteX65" fmla="*/ 3796748 w 5357192"/>
              <a:gd name="connsiteY65" fmla="*/ 337931 h 496957"/>
              <a:gd name="connsiteX66" fmla="*/ 3727174 w 5357192"/>
              <a:gd name="connsiteY66" fmla="*/ 347870 h 496957"/>
              <a:gd name="connsiteX67" fmla="*/ 3687418 w 5357192"/>
              <a:gd name="connsiteY67" fmla="*/ 357809 h 496957"/>
              <a:gd name="connsiteX68" fmla="*/ 3578087 w 5357192"/>
              <a:gd name="connsiteY68" fmla="*/ 377687 h 496957"/>
              <a:gd name="connsiteX69" fmla="*/ 3458818 w 5357192"/>
              <a:gd name="connsiteY69" fmla="*/ 387626 h 496957"/>
              <a:gd name="connsiteX70" fmla="*/ 3041374 w 5357192"/>
              <a:gd name="connsiteY70" fmla="*/ 407505 h 496957"/>
              <a:gd name="connsiteX71" fmla="*/ 2832652 w 5357192"/>
              <a:gd name="connsiteY71" fmla="*/ 417444 h 496957"/>
              <a:gd name="connsiteX72" fmla="*/ 2713383 w 5357192"/>
              <a:gd name="connsiteY72" fmla="*/ 407505 h 496957"/>
              <a:gd name="connsiteX73" fmla="*/ 2604052 w 5357192"/>
              <a:gd name="connsiteY73" fmla="*/ 387626 h 496957"/>
              <a:gd name="connsiteX74" fmla="*/ 2564296 w 5357192"/>
              <a:gd name="connsiteY74" fmla="*/ 377687 h 496957"/>
              <a:gd name="connsiteX75" fmla="*/ 2454966 w 5357192"/>
              <a:gd name="connsiteY75" fmla="*/ 357809 h 496957"/>
              <a:gd name="connsiteX76" fmla="*/ 2355574 w 5357192"/>
              <a:gd name="connsiteY76" fmla="*/ 377687 h 496957"/>
              <a:gd name="connsiteX77" fmla="*/ 2236305 w 5357192"/>
              <a:gd name="connsiteY77" fmla="*/ 397565 h 496957"/>
              <a:gd name="connsiteX78" fmla="*/ 2196548 w 5357192"/>
              <a:gd name="connsiteY78" fmla="*/ 407505 h 496957"/>
              <a:gd name="connsiteX79" fmla="*/ 2136913 w 5357192"/>
              <a:gd name="connsiteY79" fmla="*/ 427383 h 496957"/>
              <a:gd name="connsiteX80" fmla="*/ 1977887 w 5357192"/>
              <a:gd name="connsiteY80" fmla="*/ 437322 h 496957"/>
              <a:gd name="connsiteX81" fmla="*/ 1848679 w 5357192"/>
              <a:gd name="connsiteY81" fmla="*/ 457200 h 496957"/>
              <a:gd name="connsiteX82" fmla="*/ 1590261 w 5357192"/>
              <a:gd name="connsiteY82" fmla="*/ 437322 h 496957"/>
              <a:gd name="connsiteX83" fmla="*/ 1311966 w 5357192"/>
              <a:gd name="connsiteY83" fmla="*/ 467139 h 496957"/>
              <a:gd name="connsiteX84" fmla="*/ 1133061 w 5357192"/>
              <a:gd name="connsiteY84" fmla="*/ 457200 h 496957"/>
              <a:gd name="connsiteX85" fmla="*/ 1063487 w 5357192"/>
              <a:gd name="connsiteY85" fmla="*/ 447261 h 496957"/>
              <a:gd name="connsiteX86" fmla="*/ 914400 w 5357192"/>
              <a:gd name="connsiteY86" fmla="*/ 457200 h 496957"/>
              <a:gd name="connsiteX87" fmla="*/ 288235 w 5357192"/>
              <a:gd name="connsiteY87" fmla="*/ 457200 h 496957"/>
              <a:gd name="connsiteX88" fmla="*/ 178905 w 5357192"/>
              <a:gd name="connsiteY88" fmla="*/ 487018 h 496957"/>
              <a:gd name="connsiteX89" fmla="*/ 149087 w 5357192"/>
              <a:gd name="connsiteY89" fmla="*/ 496957 h 496957"/>
              <a:gd name="connsiteX90" fmla="*/ 69574 w 5357192"/>
              <a:gd name="connsiteY90" fmla="*/ 467139 h 496957"/>
              <a:gd name="connsiteX91" fmla="*/ 59635 w 5357192"/>
              <a:gd name="connsiteY91" fmla="*/ 437322 h 496957"/>
              <a:gd name="connsiteX92" fmla="*/ 29818 w 5357192"/>
              <a:gd name="connsiteY92" fmla="*/ 417444 h 496957"/>
              <a:gd name="connsiteX93" fmla="*/ 9939 w 5357192"/>
              <a:gd name="connsiteY93" fmla="*/ 397565 h 496957"/>
              <a:gd name="connsiteX94" fmla="*/ 0 w 5357192"/>
              <a:gd name="connsiteY94" fmla="*/ 367748 h 496957"/>
              <a:gd name="connsiteX95" fmla="*/ 9939 w 5357192"/>
              <a:gd name="connsiteY95" fmla="*/ 337931 h 496957"/>
              <a:gd name="connsiteX96" fmla="*/ 59635 w 5357192"/>
              <a:gd name="connsiteY96" fmla="*/ 288235 h 496957"/>
              <a:gd name="connsiteX97" fmla="*/ 89452 w 5357192"/>
              <a:gd name="connsiteY97" fmla="*/ 288235 h 49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357192" h="496957">
                <a:moveTo>
                  <a:pt x="89452" y="288235"/>
                </a:moveTo>
                <a:cubicBezTo>
                  <a:pt x="106017" y="286579"/>
                  <a:pt x="136054" y="282890"/>
                  <a:pt x="159026" y="278296"/>
                </a:cubicBezTo>
                <a:cubicBezTo>
                  <a:pt x="169299" y="276241"/>
                  <a:pt x="178770" y="271235"/>
                  <a:pt x="188844" y="268357"/>
                </a:cubicBezTo>
                <a:cubicBezTo>
                  <a:pt x="201978" y="264604"/>
                  <a:pt x="215161" y="260862"/>
                  <a:pt x="228600" y="258418"/>
                </a:cubicBezTo>
                <a:cubicBezTo>
                  <a:pt x="251649" y="254227"/>
                  <a:pt x="274983" y="251791"/>
                  <a:pt x="298174" y="248478"/>
                </a:cubicBezTo>
                <a:lnTo>
                  <a:pt x="397566" y="258418"/>
                </a:lnTo>
                <a:cubicBezTo>
                  <a:pt x="441050" y="263534"/>
                  <a:pt x="483636" y="271106"/>
                  <a:pt x="526774" y="278296"/>
                </a:cubicBezTo>
                <a:cubicBezTo>
                  <a:pt x="563218" y="274983"/>
                  <a:pt x="599598" y="270875"/>
                  <a:pt x="636105" y="268357"/>
                </a:cubicBezTo>
                <a:cubicBezTo>
                  <a:pt x="695690" y="264248"/>
                  <a:pt x="755622" y="264781"/>
                  <a:pt x="815009" y="258418"/>
                </a:cubicBezTo>
                <a:cubicBezTo>
                  <a:pt x="854475" y="254189"/>
                  <a:pt x="911266" y="239322"/>
                  <a:pt x="954157" y="228600"/>
                </a:cubicBezTo>
                <a:cubicBezTo>
                  <a:pt x="1070113" y="231913"/>
                  <a:pt x="1186022" y="238539"/>
                  <a:pt x="1302026" y="238539"/>
                </a:cubicBezTo>
                <a:cubicBezTo>
                  <a:pt x="1419532" y="238539"/>
                  <a:pt x="1525078" y="228234"/>
                  <a:pt x="1639957" y="218661"/>
                </a:cubicBezTo>
                <a:cubicBezTo>
                  <a:pt x="1741759" y="224317"/>
                  <a:pt x="1981055" y="238539"/>
                  <a:pt x="2067339" y="238539"/>
                </a:cubicBezTo>
                <a:cubicBezTo>
                  <a:pt x="2080999" y="238539"/>
                  <a:pt x="2094012" y="232525"/>
                  <a:pt x="2107096" y="228600"/>
                </a:cubicBezTo>
                <a:cubicBezTo>
                  <a:pt x="2127166" y="222579"/>
                  <a:pt x="2166731" y="208722"/>
                  <a:pt x="2166731" y="208722"/>
                </a:cubicBezTo>
                <a:cubicBezTo>
                  <a:pt x="2173357" y="198783"/>
                  <a:pt x="2178835" y="187974"/>
                  <a:pt x="2186609" y="178905"/>
                </a:cubicBezTo>
                <a:cubicBezTo>
                  <a:pt x="2198806" y="164675"/>
                  <a:pt x="2215970" y="154742"/>
                  <a:pt x="2226366" y="139148"/>
                </a:cubicBezTo>
                <a:cubicBezTo>
                  <a:pt x="2241124" y="117011"/>
                  <a:pt x="2245892" y="105637"/>
                  <a:pt x="2266122" y="89452"/>
                </a:cubicBezTo>
                <a:cubicBezTo>
                  <a:pt x="2275450" y="81990"/>
                  <a:pt x="2286000" y="76200"/>
                  <a:pt x="2295939" y="69574"/>
                </a:cubicBezTo>
                <a:cubicBezTo>
                  <a:pt x="2303365" y="71431"/>
                  <a:pt x="2355328" y="83341"/>
                  <a:pt x="2365513" y="89452"/>
                </a:cubicBezTo>
                <a:cubicBezTo>
                  <a:pt x="2373549" y="94273"/>
                  <a:pt x="2378766" y="102705"/>
                  <a:pt x="2385392" y="109331"/>
                </a:cubicBezTo>
                <a:cubicBezTo>
                  <a:pt x="2393476" y="133582"/>
                  <a:pt x="2395942" y="149697"/>
                  <a:pt x="2415209" y="168965"/>
                </a:cubicBezTo>
                <a:cubicBezTo>
                  <a:pt x="2423656" y="177412"/>
                  <a:pt x="2434342" y="183502"/>
                  <a:pt x="2445026" y="188844"/>
                </a:cubicBezTo>
                <a:cubicBezTo>
                  <a:pt x="2454397" y="193529"/>
                  <a:pt x="2464905" y="195470"/>
                  <a:pt x="2474844" y="198783"/>
                </a:cubicBezTo>
                <a:cubicBezTo>
                  <a:pt x="2511287" y="195470"/>
                  <a:pt x="2547631" y="186921"/>
                  <a:pt x="2584174" y="188844"/>
                </a:cubicBezTo>
                <a:cubicBezTo>
                  <a:pt x="2610795" y="190245"/>
                  <a:pt x="2661950" y="208143"/>
                  <a:pt x="2693505" y="218661"/>
                </a:cubicBezTo>
                <a:cubicBezTo>
                  <a:pt x="2789583" y="215348"/>
                  <a:pt x="2885780" y="214538"/>
                  <a:pt x="2981739" y="208722"/>
                </a:cubicBezTo>
                <a:cubicBezTo>
                  <a:pt x="3030165" y="205787"/>
                  <a:pt x="3009683" y="195782"/>
                  <a:pt x="3051313" y="188844"/>
                </a:cubicBezTo>
                <a:cubicBezTo>
                  <a:pt x="3080906" y="183912"/>
                  <a:pt x="3110802" y="180403"/>
                  <a:pt x="3140766" y="178905"/>
                </a:cubicBezTo>
                <a:cubicBezTo>
                  <a:pt x="3243396" y="173773"/>
                  <a:pt x="3346175" y="172278"/>
                  <a:pt x="3448879" y="168965"/>
                </a:cubicBezTo>
                <a:cubicBezTo>
                  <a:pt x="3458818" y="162339"/>
                  <a:pt x="3470830" y="158077"/>
                  <a:pt x="3478696" y="149087"/>
                </a:cubicBezTo>
                <a:cubicBezTo>
                  <a:pt x="3494428" y="131107"/>
                  <a:pt x="3501558" y="106345"/>
                  <a:pt x="3518452" y="89452"/>
                </a:cubicBezTo>
                <a:lnTo>
                  <a:pt x="3538331" y="69574"/>
                </a:lnTo>
                <a:cubicBezTo>
                  <a:pt x="3541644" y="59635"/>
                  <a:pt x="3541725" y="47938"/>
                  <a:pt x="3548270" y="39757"/>
                </a:cubicBezTo>
                <a:cubicBezTo>
                  <a:pt x="3555732" y="30429"/>
                  <a:pt x="3568759" y="27340"/>
                  <a:pt x="3578087" y="19878"/>
                </a:cubicBezTo>
                <a:cubicBezTo>
                  <a:pt x="3585404" y="14024"/>
                  <a:pt x="3591340" y="6626"/>
                  <a:pt x="3597966" y="0"/>
                </a:cubicBezTo>
                <a:cubicBezTo>
                  <a:pt x="3637722" y="3313"/>
                  <a:pt x="3679157" y="-1961"/>
                  <a:pt x="3717235" y="9939"/>
                </a:cubicBezTo>
                <a:cubicBezTo>
                  <a:pt x="3735123" y="15529"/>
                  <a:pt x="3741398" y="39300"/>
                  <a:pt x="3756992" y="49696"/>
                </a:cubicBezTo>
                <a:lnTo>
                  <a:pt x="3786809" y="69574"/>
                </a:lnTo>
                <a:cubicBezTo>
                  <a:pt x="3795839" y="83120"/>
                  <a:pt x="3810827" y="109827"/>
                  <a:pt x="3826566" y="119270"/>
                </a:cubicBezTo>
                <a:cubicBezTo>
                  <a:pt x="3835550" y="124660"/>
                  <a:pt x="3846219" y="126668"/>
                  <a:pt x="3856383" y="129209"/>
                </a:cubicBezTo>
                <a:cubicBezTo>
                  <a:pt x="3945226" y="151419"/>
                  <a:pt x="4009404" y="144068"/>
                  <a:pt x="4114800" y="149087"/>
                </a:cubicBezTo>
                <a:cubicBezTo>
                  <a:pt x="4131365" y="145774"/>
                  <a:pt x="4148035" y="142947"/>
                  <a:pt x="4164496" y="139148"/>
                </a:cubicBezTo>
                <a:cubicBezTo>
                  <a:pt x="4191116" y="133005"/>
                  <a:pt x="4217061" y="123761"/>
                  <a:pt x="4244009" y="119270"/>
                </a:cubicBezTo>
                <a:cubicBezTo>
                  <a:pt x="4263887" y="115957"/>
                  <a:pt x="4283883" y="113283"/>
                  <a:pt x="4303644" y="109331"/>
                </a:cubicBezTo>
                <a:cubicBezTo>
                  <a:pt x="4317039" y="106652"/>
                  <a:pt x="4330005" y="102071"/>
                  <a:pt x="4343400" y="99392"/>
                </a:cubicBezTo>
                <a:cubicBezTo>
                  <a:pt x="4363161" y="95440"/>
                  <a:pt x="4383157" y="92765"/>
                  <a:pt x="4403035" y="89452"/>
                </a:cubicBezTo>
                <a:cubicBezTo>
                  <a:pt x="4542183" y="92765"/>
                  <a:pt x="4681292" y="99392"/>
                  <a:pt x="4820479" y="99392"/>
                </a:cubicBezTo>
                <a:cubicBezTo>
                  <a:pt x="4919925" y="99392"/>
                  <a:pt x="5019206" y="89452"/>
                  <a:pt x="5118652" y="89452"/>
                </a:cubicBezTo>
                <a:cubicBezTo>
                  <a:pt x="5138805" y="89452"/>
                  <a:pt x="5158225" y="97481"/>
                  <a:pt x="5178287" y="99392"/>
                </a:cubicBezTo>
                <a:cubicBezTo>
                  <a:pt x="5227869" y="104114"/>
                  <a:pt x="5277678" y="106018"/>
                  <a:pt x="5327374" y="109331"/>
                </a:cubicBezTo>
                <a:cubicBezTo>
                  <a:pt x="5337423" y="124404"/>
                  <a:pt x="5357192" y="148393"/>
                  <a:pt x="5357192" y="168965"/>
                </a:cubicBezTo>
                <a:cubicBezTo>
                  <a:pt x="5357192" y="204139"/>
                  <a:pt x="5347392" y="215286"/>
                  <a:pt x="5317435" y="228600"/>
                </a:cubicBezTo>
                <a:cubicBezTo>
                  <a:pt x="5307449" y="233038"/>
                  <a:pt x="5237313" y="256277"/>
                  <a:pt x="5218044" y="258418"/>
                </a:cubicBezTo>
                <a:cubicBezTo>
                  <a:pt x="5171828" y="263553"/>
                  <a:pt x="5125279" y="265044"/>
                  <a:pt x="5078896" y="268357"/>
                </a:cubicBezTo>
                <a:cubicBezTo>
                  <a:pt x="5062331" y="271670"/>
                  <a:pt x="5045691" y="274631"/>
                  <a:pt x="5029200" y="278296"/>
                </a:cubicBezTo>
                <a:cubicBezTo>
                  <a:pt x="5015865" y="281259"/>
                  <a:pt x="5002884" y="285791"/>
                  <a:pt x="4989444" y="288235"/>
                </a:cubicBezTo>
                <a:cubicBezTo>
                  <a:pt x="4948138" y="295745"/>
                  <a:pt x="4880737" y="302345"/>
                  <a:pt x="4840357" y="308113"/>
                </a:cubicBezTo>
                <a:cubicBezTo>
                  <a:pt x="4820407" y="310963"/>
                  <a:pt x="4800600" y="314739"/>
                  <a:pt x="4780722" y="318052"/>
                </a:cubicBezTo>
                <a:cubicBezTo>
                  <a:pt x="4724096" y="336929"/>
                  <a:pt x="4765046" y="325444"/>
                  <a:pt x="4671392" y="337931"/>
                </a:cubicBezTo>
                <a:lnTo>
                  <a:pt x="4601818" y="347870"/>
                </a:lnTo>
                <a:cubicBezTo>
                  <a:pt x="4495801" y="344557"/>
                  <a:pt x="4389506" y="346279"/>
                  <a:pt x="4283766" y="337931"/>
                </a:cubicBezTo>
                <a:cubicBezTo>
                  <a:pt x="4262877" y="336282"/>
                  <a:pt x="4244923" y="320651"/>
                  <a:pt x="4224131" y="318052"/>
                </a:cubicBezTo>
                <a:lnTo>
                  <a:pt x="4144618" y="308113"/>
                </a:lnTo>
                <a:cubicBezTo>
                  <a:pt x="4068418" y="311426"/>
                  <a:pt x="3992121" y="312978"/>
                  <a:pt x="3916018" y="318052"/>
                </a:cubicBezTo>
                <a:cubicBezTo>
                  <a:pt x="3861892" y="321661"/>
                  <a:pt x="3846217" y="329686"/>
                  <a:pt x="3796748" y="337931"/>
                </a:cubicBezTo>
                <a:cubicBezTo>
                  <a:pt x="3773640" y="341782"/>
                  <a:pt x="3750223" y="343679"/>
                  <a:pt x="3727174" y="347870"/>
                </a:cubicBezTo>
                <a:cubicBezTo>
                  <a:pt x="3713734" y="350314"/>
                  <a:pt x="3700753" y="354846"/>
                  <a:pt x="3687418" y="357809"/>
                </a:cubicBezTo>
                <a:cubicBezTo>
                  <a:pt x="3663832" y="363050"/>
                  <a:pt x="3599664" y="375290"/>
                  <a:pt x="3578087" y="377687"/>
                </a:cubicBezTo>
                <a:cubicBezTo>
                  <a:pt x="3538437" y="382093"/>
                  <a:pt x="3498611" y="384784"/>
                  <a:pt x="3458818" y="387626"/>
                </a:cubicBezTo>
                <a:cubicBezTo>
                  <a:pt x="3262353" y="401659"/>
                  <a:pt x="3273991" y="397606"/>
                  <a:pt x="3041374" y="407505"/>
                </a:cubicBezTo>
                <a:lnTo>
                  <a:pt x="2832652" y="417444"/>
                </a:lnTo>
                <a:cubicBezTo>
                  <a:pt x="2792896" y="414131"/>
                  <a:pt x="2753033" y="411911"/>
                  <a:pt x="2713383" y="407505"/>
                </a:cubicBezTo>
                <a:cubicBezTo>
                  <a:pt x="2691816" y="405109"/>
                  <a:pt x="2627629" y="392865"/>
                  <a:pt x="2604052" y="387626"/>
                </a:cubicBezTo>
                <a:cubicBezTo>
                  <a:pt x="2590717" y="384663"/>
                  <a:pt x="2577631" y="380650"/>
                  <a:pt x="2564296" y="377687"/>
                </a:cubicBezTo>
                <a:cubicBezTo>
                  <a:pt x="2522625" y="368427"/>
                  <a:pt x="2498118" y="365001"/>
                  <a:pt x="2454966" y="357809"/>
                </a:cubicBezTo>
                <a:cubicBezTo>
                  <a:pt x="2421835" y="364435"/>
                  <a:pt x="2389021" y="372909"/>
                  <a:pt x="2355574" y="377687"/>
                </a:cubicBezTo>
                <a:cubicBezTo>
                  <a:pt x="2297500" y="385983"/>
                  <a:pt x="2288620" y="385939"/>
                  <a:pt x="2236305" y="397565"/>
                </a:cubicBezTo>
                <a:cubicBezTo>
                  <a:pt x="2222970" y="400528"/>
                  <a:pt x="2209632" y="403580"/>
                  <a:pt x="2196548" y="407505"/>
                </a:cubicBezTo>
                <a:cubicBezTo>
                  <a:pt x="2176478" y="413526"/>
                  <a:pt x="2157826" y="426076"/>
                  <a:pt x="2136913" y="427383"/>
                </a:cubicBezTo>
                <a:lnTo>
                  <a:pt x="1977887" y="437322"/>
                </a:lnTo>
                <a:cubicBezTo>
                  <a:pt x="1940055" y="444888"/>
                  <a:pt x="1884783" y="457200"/>
                  <a:pt x="1848679" y="457200"/>
                </a:cubicBezTo>
                <a:cubicBezTo>
                  <a:pt x="1776581" y="457200"/>
                  <a:pt x="1667174" y="445013"/>
                  <a:pt x="1590261" y="437322"/>
                </a:cubicBezTo>
                <a:cubicBezTo>
                  <a:pt x="1432303" y="468913"/>
                  <a:pt x="1524604" y="455326"/>
                  <a:pt x="1311966" y="467139"/>
                </a:cubicBezTo>
                <a:cubicBezTo>
                  <a:pt x="1252331" y="463826"/>
                  <a:pt x="1192598" y="461963"/>
                  <a:pt x="1133061" y="457200"/>
                </a:cubicBezTo>
                <a:cubicBezTo>
                  <a:pt x="1109709" y="455332"/>
                  <a:pt x="1086914" y="447261"/>
                  <a:pt x="1063487" y="447261"/>
                </a:cubicBezTo>
                <a:cubicBezTo>
                  <a:pt x="1013681" y="447261"/>
                  <a:pt x="964096" y="453887"/>
                  <a:pt x="914400" y="457200"/>
                </a:cubicBezTo>
                <a:cubicBezTo>
                  <a:pt x="607969" y="447315"/>
                  <a:pt x="597828" y="440465"/>
                  <a:pt x="288235" y="457200"/>
                </a:cubicBezTo>
                <a:cubicBezTo>
                  <a:pt x="254696" y="459013"/>
                  <a:pt x="209041" y="476972"/>
                  <a:pt x="178905" y="487018"/>
                </a:cubicBezTo>
                <a:lnTo>
                  <a:pt x="149087" y="496957"/>
                </a:lnTo>
                <a:cubicBezTo>
                  <a:pt x="122147" y="491569"/>
                  <a:pt x="89074" y="491514"/>
                  <a:pt x="69574" y="467139"/>
                </a:cubicBezTo>
                <a:cubicBezTo>
                  <a:pt x="63029" y="458958"/>
                  <a:pt x="66180" y="445503"/>
                  <a:pt x="59635" y="437322"/>
                </a:cubicBezTo>
                <a:cubicBezTo>
                  <a:pt x="52173" y="427994"/>
                  <a:pt x="39146" y="424906"/>
                  <a:pt x="29818" y="417444"/>
                </a:cubicBezTo>
                <a:cubicBezTo>
                  <a:pt x="22500" y="411590"/>
                  <a:pt x="16565" y="404191"/>
                  <a:pt x="9939" y="397565"/>
                </a:cubicBezTo>
                <a:cubicBezTo>
                  <a:pt x="6626" y="387626"/>
                  <a:pt x="0" y="378225"/>
                  <a:pt x="0" y="367748"/>
                </a:cubicBezTo>
                <a:cubicBezTo>
                  <a:pt x="0" y="357271"/>
                  <a:pt x="5254" y="347302"/>
                  <a:pt x="9939" y="337931"/>
                </a:cubicBezTo>
                <a:cubicBezTo>
                  <a:pt x="19878" y="318053"/>
                  <a:pt x="36444" y="294861"/>
                  <a:pt x="59635" y="288235"/>
                </a:cubicBezTo>
                <a:cubicBezTo>
                  <a:pt x="72377" y="284594"/>
                  <a:pt x="72887" y="289891"/>
                  <a:pt x="89452" y="2882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a:extLst>
              <a:ext uri="{FF2B5EF4-FFF2-40B4-BE49-F238E27FC236}">
                <a16:creationId xmlns:a16="http://schemas.microsoft.com/office/drawing/2014/main" id="{73DFF6C7-1EE5-3C42-8E10-C5CFAA40872A}"/>
              </a:ext>
            </a:extLst>
          </p:cNvPr>
          <p:cNvSpPr/>
          <p:nvPr/>
        </p:nvSpPr>
        <p:spPr>
          <a:xfrm>
            <a:off x="2008924" y="1847809"/>
            <a:ext cx="815009" cy="229112"/>
          </a:xfrm>
          <a:custGeom>
            <a:avLst/>
            <a:gdLst>
              <a:gd name="connsiteX0" fmla="*/ 0 w 815009"/>
              <a:gd name="connsiteY0" fmla="*/ 179416 h 229112"/>
              <a:gd name="connsiteX1" fmla="*/ 387626 w 815009"/>
              <a:gd name="connsiteY1" fmla="*/ 512 h 229112"/>
              <a:gd name="connsiteX2" fmla="*/ 815009 w 815009"/>
              <a:gd name="connsiteY2" fmla="*/ 229112 h 229112"/>
            </a:gdLst>
            <a:ahLst/>
            <a:cxnLst>
              <a:cxn ang="0">
                <a:pos x="connsiteX0" y="connsiteY0"/>
              </a:cxn>
              <a:cxn ang="0">
                <a:pos x="connsiteX1" y="connsiteY1"/>
              </a:cxn>
              <a:cxn ang="0">
                <a:pos x="connsiteX2" y="connsiteY2"/>
              </a:cxn>
            </a:cxnLst>
            <a:rect l="l" t="t" r="r" b="b"/>
            <a:pathLst>
              <a:path w="815009" h="229112">
                <a:moveTo>
                  <a:pt x="0" y="179416"/>
                </a:moveTo>
                <a:cubicBezTo>
                  <a:pt x="125895" y="85822"/>
                  <a:pt x="251791" y="-7771"/>
                  <a:pt x="387626" y="512"/>
                </a:cubicBezTo>
                <a:cubicBezTo>
                  <a:pt x="523461" y="8795"/>
                  <a:pt x="669235" y="118953"/>
                  <a:pt x="815009" y="229112"/>
                </a:cubicBezTo>
              </a:path>
            </a:pathLst>
          </a:custGeom>
          <a:noFill/>
          <a:ln w="4445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42">
            <a:extLst>
              <a:ext uri="{FF2B5EF4-FFF2-40B4-BE49-F238E27FC236}">
                <a16:creationId xmlns:a16="http://schemas.microsoft.com/office/drawing/2014/main" id="{B8C7305A-D711-E240-BD7D-D3D7C5469E4D}"/>
              </a:ext>
            </a:extLst>
          </p:cNvPr>
          <p:cNvSpPr/>
          <p:nvPr/>
        </p:nvSpPr>
        <p:spPr>
          <a:xfrm>
            <a:off x="3831948" y="1761954"/>
            <a:ext cx="815009" cy="229112"/>
          </a:xfrm>
          <a:custGeom>
            <a:avLst/>
            <a:gdLst>
              <a:gd name="connsiteX0" fmla="*/ 0 w 815009"/>
              <a:gd name="connsiteY0" fmla="*/ 179416 h 229112"/>
              <a:gd name="connsiteX1" fmla="*/ 387626 w 815009"/>
              <a:gd name="connsiteY1" fmla="*/ 512 h 229112"/>
              <a:gd name="connsiteX2" fmla="*/ 815009 w 815009"/>
              <a:gd name="connsiteY2" fmla="*/ 229112 h 229112"/>
            </a:gdLst>
            <a:ahLst/>
            <a:cxnLst>
              <a:cxn ang="0">
                <a:pos x="connsiteX0" y="connsiteY0"/>
              </a:cxn>
              <a:cxn ang="0">
                <a:pos x="connsiteX1" y="connsiteY1"/>
              </a:cxn>
              <a:cxn ang="0">
                <a:pos x="connsiteX2" y="connsiteY2"/>
              </a:cxn>
            </a:cxnLst>
            <a:rect l="l" t="t" r="r" b="b"/>
            <a:pathLst>
              <a:path w="815009" h="229112">
                <a:moveTo>
                  <a:pt x="0" y="179416"/>
                </a:moveTo>
                <a:cubicBezTo>
                  <a:pt x="125895" y="85822"/>
                  <a:pt x="251791" y="-7771"/>
                  <a:pt x="387626" y="512"/>
                </a:cubicBezTo>
                <a:cubicBezTo>
                  <a:pt x="523461" y="8795"/>
                  <a:pt x="669235" y="118953"/>
                  <a:pt x="815009" y="229112"/>
                </a:cubicBezTo>
              </a:path>
            </a:pathLst>
          </a:custGeom>
          <a:noFill/>
          <a:ln w="4445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44">
            <a:extLst>
              <a:ext uri="{FF2B5EF4-FFF2-40B4-BE49-F238E27FC236}">
                <a16:creationId xmlns:a16="http://schemas.microsoft.com/office/drawing/2014/main" id="{0111D1C2-3B61-2F48-A4EA-7FF4BDCE19EE}"/>
              </a:ext>
            </a:extLst>
          </p:cNvPr>
          <p:cNvSpPr/>
          <p:nvPr/>
        </p:nvSpPr>
        <p:spPr>
          <a:xfrm flipH="1">
            <a:off x="5701031" y="1613613"/>
            <a:ext cx="980552" cy="347601"/>
          </a:xfrm>
          <a:custGeom>
            <a:avLst/>
            <a:gdLst>
              <a:gd name="connsiteX0" fmla="*/ 0 w 815009"/>
              <a:gd name="connsiteY0" fmla="*/ 179416 h 229112"/>
              <a:gd name="connsiteX1" fmla="*/ 387626 w 815009"/>
              <a:gd name="connsiteY1" fmla="*/ 512 h 229112"/>
              <a:gd name="connsiteX2" fmla="*/ 815009 w 815009"/>
              <a:gd name="connsiteY2" fmla="*/ 229112 h 229112"/>
            </a:gdLst>
            <a:ahLst/>
            <a:cxnLst>
              <a:cxn ang="0">
                <a:pos x="connsiteX0" y="connsiteY0"/>
              </a:cxn>
              <a:cxn ang="0">
                <a:pos x="connsiteX1" y="connsiteY1"/>
              </a:cxn>
              <a:cxn ang="0">
                <a:pos x="connsiteX2" y="connsiteY2"/>
              </a:cxn>
            </a:cxnLst>
            <a:rect l="l" t="t" r="r" b="b"/>
            <a:pathLst>
              <a:path w="815009" h="229112">
                <a:moveTo>
                  <a:pt x="0" y="179416"/>
                </a:moveTo>
                <a:cubicBezTo>
                  <a:pt x="125895" y="85822"/>
                  <a:pt x="251791" y="-7771"/>
                  <a:pt x="387626" y="512"/>
                </a:cubicBezTo>
                <a:cubicBezTo>
                  <a:pt x="523461" y="8795"/>
                  <a:pt x="669235" y="118953"/>
                  <a:pt x="815009" y="229112"/>
                </a:cubicBezTo>
              </a:path>
            </a:pathLst>
          </a:custGeom>
          <a:noFill/>
          <a:ln w="4445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45">
            <a:extLst>
              <a:ext uri="{FF2B5EF4-FFF2-40B4-BE49-F238E27FC236}">
                <a16:creationId xmlns:a16="http://schemas.microsoft.com/office/drawing/2014/main" id="{4C7EC34F-90F4-6C4D-B5D4-ACA5EC7FB1A6}"/>
              </a:ext>
            </a:extLst>
          </p:cNvPr>
          <p:cNvSpPr/>
          <p:nvPr/>
        </p:nvSpPr>
        <p:spPr>
          <a:xfrm>
            <a:off x="7659179" y="1656144"/>
            <a:ext cx="1238917" cy="324710"/>
          </a:xfrm>
          <a:custGeom>
            <a:avLst/>
            <a:gdLst>
              <a:gd name="connsiteX0" fmla="*/ 0 w 815009"/>
              <a:gd name="connsiteY0" fmla="*/ 179416 h 229112"/>
              <a:gd name="connsiteX1" fmla="*/ 387626 w 815009"/>
              <a:gd name="connsiteY1" fmla="*/ 512 h 229112"/>
              <a:gd name="connsiteX2" fmla="*/ 815009 w 815009"/>
              <a:gd name="connsiteY2" fmla="*/ 229112 h 229112"/>
            </a:gdLst>
            <a:ahLst/>
            <a:cxnLst>
              <a:cxn ang="0">
                <a:pos x="connsiteX0" y="connsiteY0"/>
              </a:cxn>
              <a:cxn ang="0">
                <a:pos x="connsiteX1" y="connsiteY1"/>
              </a:cxn>
              <a:cxn ang="0">
                <a:pos x="connsiteX2" y="connsiteY2"/>
              </a:cxn>
            </a:cxnLst>
            <a:rect l="l" t="t" r="r" b="b"/>
            <a:pathLst>
              <a:path w="815009" h="229112">
                <a:moveTo>
                  <a:pt x="0" y="179416"/>
                </a:moveTo>
                <a:cubicBezTo>
                  <a:pt x="125895" y="85822"/>
                  <a:pt x="251791" y="-7771"/>
                  <a:pt x="387626" y="512"/>
                </a:cubicBezTo>
                <a:cubicBezTo>
                  <a:pt x="523461" y="8795"/>
                  <a:pt x="669235" y="118953"/>
                  <a:pt x="815009" y="229112"/>
                </a:cubicBezTo>
              </a:path>
            </a:pathLst>
          </a:custGeom>
          <a:noFill/>
          <a:ln w="4445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46">
            <a:extLst>
              <a:ext uri="{FF2B5EF4-FFF2-40B4-BE49-F238E27FC236}">
                <a16:creationId xmlns:a16="http://schemas.microsoft.com/office/drawing/2014/main" id="{D6F7C7EE-47F5-3545-9F2B-EAF26FFA44DF}"/>
              </a:ext>
            </a:extLst>
          </p:cNvPr>
          <p:cNvSpPr/>
          <p:nvPr/>
        </p:nvSpPr>
        <p:spPr>
          <a:xfrm>
            <a:off x="2635269" y="4209732"/>
            <a:ext cx="2572991" cy="324710"/>
          </a:xfrm>
          <a:custGeom>
            <a:avLst/>
            <a:gdLst>
              <a:gd name="connsiteX0" fmla="*/ 0 w 815009"/>
              <a:gd name="connsiteY0" fmla="*/ 179416 h 229112"/>
              <a:gd name="connsiteX1" fmla="*/ 387626 w 815009"/>
              <a:gd name="connsiteY1" fmla="*/ 512 h 229112"/>
              <a:gd name="connsiteX2" fmla="*/ 815009 w 815009"/>
              <a:gd name="connsiteY2" fmla="*/ 229112 h 229112"/>
            </a:gdLst>
            <a:ahLst/>
            <a:cxnLst>
              <a:cxn ang="0">
                <a:pos x="connsiteX0" y="connsiteY0"/>
              </a:cxn>
              <a:cxn ang="0">
                <a:pos x="connsiteX1" y="connsiteY1"/>
              </a:cxn>
              <a:cxn ang="0">
                <a:pos x="connsiteX2" y="connsiteY2"/>
              </a:cxn>
            </a:cxnLst>
            <a:rect l="l" t="t" r="r" b="b"/>
            <a:pathLst>
              <a:path w="815009" h="229112">
                <a:moveTo>
                  <a:pt x="0" y="179416"/>
                </a:moveTo>
                <a:cubicBezTo>
                  <a:pt x="125895" y="85822"/>
                  <a:pt x="251791" y="-7771"/>
                  <a:pt x="387626" y="512"/>
                </a:cubicBezTo>
                <a:cubicBezTo>
                  <a:pt x="523461" y="8795"/>
                  <a:pt x="669235" y="118953"/>
                  <a:pt x="815009" y="229112"/>
                </a:cubicBezTo>
              </a:path>
            </a:pathLst>
          </a:custGeom>
          <a:noFill/>
          <a:ln w="4445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436E86A-6262-A843-A5A5-0C23F8AA280C}"/>
              </a:ext>
            </a:extLst>
          </p:cNvPr>
          <p:cNvSpPr txBox="1"/>
          <p:nvPr/>
        </p:nvSpPr>
        <p:spPr>
          <a:xfrm>
            <a:off x="7870720" y="3855789"/>
            <a:ext cx="458780" cy="707886"/>
          </a:xfrm>
          <a:prstGeom prst="rect">
            <a:avLst/>
          </a:prstGeom>
          <a:noFill/>
        </p:spPr>
        <p:txBody>
          <a:bodyPr wrap="none" rtlCol="0">
            <a:spAutoFit/>
          </a:bodyPr>
          <a:lstStyle/>
          <a:p>
            <a:r>
              <a:rPr lang="en-US" sz="4000" dirty="0">
                <a:latin typeface="+mj-lt"/>
              </a:rPr>
              <a:t>B</a:t>
            </a:r>
          </a:p>
        </p:txBody>
      </p:sp>
      <p:sp>
        <p:nvSpPr>
          <p:cNvPr id="49" name="TextBox 48">
            <a:extLst>
              <a:ext uri="{FF2B5EF4-FFF2-40B4-BE49-F238E27FC236}">
                <a16:creationId xmlns:a16="http://schemas.microsoft.com/office/drawing/2014/main" id="{A292CBF7-3FB8-B84F-8A32-F1C9D3783942}"/>
              </a:ext>
            </a:extLst>
          </p:cNvPr>
          <p:cNvSpPr txBox="1"/>
          <p:nvPr/>
        </p:nvSpPr>
        <p:spPr>
          <a:xfrm>
            <a:off x="627958" y="2849518"/>
            <a:ext cx="8674319" cy="830997"/>
          </a:xfrm>
          <a:prstGeom prst="rect">
            <a:avLst/>
          </a:prstGeom>
          <a:noFill/>
        </p:spPr>
        <p:txBody>
          <a:bodyPr wrap="square" rtlCol="0">
            <a:spAutoFit/>
          </a:bodyPr>
          <a:lstStyle/>
          <a:p>
            <a:r>
              <a:rPr lang="en-US" sz="2400" dirty="0">
                <a:latin typeface="+mj-lt"/>
              </a:rPr>
              <a:t>“Computation of A” just means proving that A=B where B is suitably “flattened” for terminal output</a:t>
            </a:r>
          </a:p>
        </p:txBody>
      </p:sp>
      <p:sp>
        <p:nvSpPr>
          <p:cNvPr id="50" name="TextBox 49">
            <a:extLst>
              <a:ext uri="{FF2B5EF4-FFF2-40B4-BE49-F238E27FC236}">
                <a16:creationId xmlns:a16="http://schemas.microsoft.com/office/drawing/2014/main" id="{5A15B31B-B894-5D4D-A23E-F77C54D729D5}"/>
              </a:ext>
            </a:extLst>
          </p:cNvPr>
          <p:cNvSpPr txBox="1"/>
          <p:nvPr/>
        </p:nvSpPr>
        <p:spPr>
          <a:xfrm>
            <a:off x="594291" y="5554241"/>
            <a:ext cx="11380305" cy="830997"/>
          </a:xfrm>
          <a:prstGeom prst="rect">
            <a:avLst/>
          </a:prstGeom>
          <a:noFill/>
        </p:spPr>
        <p:txBody>
          <a:bodyPr wrap="square" rtlCol="0">
            <a:spAutoFit/>
          </a:bodyPr>
          <a:lstStyle/>
          <a:p>
            <a:r>
              <a:rPr lang="en-US" sz="2400" dirty="0">
                <a:latin typeface="+mj-lt"/>
              </a:rPr>
              <a:t>Since these steps only apply definitions, every computation is a proof and every proof is a computation.</a:t>
            </a:r>
          </a:p>
        </p:txBody>
      </p:sp>
    </p:spTree>
    <p:extLst>
      <p:ext uri="{BB962C8B-B14F-4D97-AF65-F5344CB8AC3E}">
        <p14:creationId xmlns:p14="http://schemas.microsoft.com/office/powerpoint/2010/main" val="3370486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n 8">
            <a:extLst>
              <a:ext uri="{FF2B5EF4-FFF2-40B4-BE49-F238E27FC236}">
                <a16:creationId xmlns:a16="http://schemas.microsoft.com/office/drawing/2014/main" id="{DB616723-B23D-4B40-87DE-405D17D0B101}"/>
              </a:ext>
            </a:extLst>
          </p:cNvPr>
          <p:cNvSpPr/>
          <p:nvPr/>
        </p:nvSpPr>
        <p:spPr>
          <a:xfrm>
            <a:off x="4146997" y="3982291"/>
            <a:ext cx="2678806" cy="2341236"/>
          </a:xfrm>
          <a:prstGeom prst="su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FAC8C85-6684-A54C-BC89-FD6E03EED8A0}"/>
              </a:ext>
            </a:extLst>
          </p:cNvPr>
          <p:cNvSpPr txBox="1"/>
          <p:nvPr/>
        </p:nvSpPr>
        <p:spPr>
          <a:xfrm>
            <a:off x="3271234" y="785611"/>
            <a:ext cx="1596981" cy="523220"/>
          </a:xfrm>
          <a:prstGeom prst="rect">
            <a:avLst/>
          </a:prstGeom>
          <a:noFill/>
        </p:spPr>
        <p:txBody>
          <a:bodyPr wrap="square" rtlCol="0">
            <a:spAutoFit/>
          </a:bodyPr>
          <a:lstStyle/>
          <a:p>
            <a:r>
              <a:rPr lang="en-US" sz="2800" dirty="0">
                <a:latin typeface="+mj-lt"/>
              </a:rPr>
              <a:t>types</a:t>
            </a:r>
          </a:p>
        </p:txBody>
      </p:sp>
      <p:sp>
        <p:nvSpPr>
          <p:cNvPr id="4" name="TextBox 3">
            <a:extLst>
              <a:ext uri="{FF2B5EF4-FFF2-40B4-BE49-F238E27FC236}">
                <a16:creationId xmlns:a16="http://schemas.microsoft.com/office/drawing/2014/main" id="{5C3B1FC0-00AD-3D49-900A-0CEEF41410E3}"/>
              </a:ext>
            </a:extLst>
          </p:cNvPr>
          <p:cNvSpPr txBox="1"/>
          <p:nvPr/>
        </p:nvSpPr>
        <p:spPr>
          <a:xfrm>
            <a:off x="1539025" y="1765766"/>
            <a:ext cx="1448874" cy="646331"/>
          </a:xfrm>
          <a:prstGeom prst="rect">
            <a:avLst/>
          </a:prstGeom>
          <a:noFill/>
        </p:spPr>
        <p:txBody>
          <a:bodyPr wrap="square" rtlCol="0">
            <a:spAutoFit/>
          </a:bodyPr>
          <a:lstStyle/>
          <a:p>
            <a:r>
              <a:rPr lang="en-US" sz="3600" dirty="0">
                <a:latin typeface="+mj-lt"/>
              </a:rPr>
              <a:t>egg</a:t>
            </a:r>
            <a:endParaRPr lang="en-US" sz="2800" dirty="0">
              <a:latin typeface="+mj-lt"/>
            </a:endParaRPr>
          </a:p>
        </p:txBody>
      </p:sp>
      <p:sp>
        <p:nvSpPr>
          <p:cNvPr id="5" name="TextBox 4">
            <a:extLst>
              <a:ext uri="{FF2B5EF4-FFF2-40B4-BE49-F238E27FC236}">
                <a16:creationId xmlns:a16="http://schemas.microsoft.com/office/drawing/2014/main" id="{B98AD0E3-EB31-904C-807E-2373ADAE3100}"/>
              </a:ext>
            </a:extLst>
          </p:cNvPr>
          <p:cNvSpPr txBox="1"/>
          <p:nvPr/>
        </p:nvSpPr>
        <p:spPr>
          <a:xfrm>
            <a:off x="5211241" y="1219949"/>
            <a:ext cx="811369" cy="523220"/>
          </a:xfrm>
          <a:prstGeom prst="rect">
            <a:avLst/>
          </a:prstGeom>
          <a:noFill/>
        </p:spPr>
        <p:txBody>
          <a:bodyPr wrap="square" rtlCol="0">
            <a:spAutoFit/>
          </a:bodyPr>
          <a:lstStyle/>
          <a:p>
            <a:r>
              <a:rPr lang="en-US" sz="2800" dirty="0" err="1">
                <a:latin typeface="+mj-lt"/>
              </a:rPr>
              <a:t>ee</a:t>
            </a:r>
            <a:endParaRPr lang="en-US" sz="2800" dirty="0">
              <a:latin typeface="+mj-lt"/>
            </a:endParaRPr>
          </a:p>
        </p:txBody>
      </p:sp>
      <p:sp>
        <p:nvSpPr>
          <p:cNvPr id="6" name="TextBox 5">
            <a:extLst>
              <a:ext uri="{FF2B5EF4-FFF2-40B4-BE49-F238E27FC236}">
                <a16:creationId xmlns:a16="http://schemas.microsoft.com/office/drawing/2014/main" id="{4088B91B-72B3-B24C-A86C-AC1805BDFBAD}"/>
              </a:ext>
            </a:extLst>
          </p:cNvPr>
          <p:cNvSpPr txBox="1"/>
          <p:nvPr/>
        </p:nvSpPr>
        <p:spPr>
          <a:xfrm>
            <a:off x="6022610" y="2066049"/>
            <a:ext cx="1184856" cy="646331"/>
          </a:xfrm>
          <a:prstGeom prst="rect">
            <a:avLst/>
          </a:prstGeom>
          <a:noFill/>
        </p:spPr>
        <p:txBody>
          <a:bodyPr wrap="square" rtlCol="0">
            <a:spAutoFit/>
          </a:bodyPr>
          <a:lstStyle/>
          <a:p>
            <a:r>
              <a:rPr lang="en-US" sz="3600" dirty="0" err="1">
                <a:latin typeface="+mj-lt"/>
              </a:rPr>
              <a:t>Aldor</a:t>
            </a:r>
            <a:endParaRPr lang="en-US" sz="2800" dirty="0">
              <a:latin typeface="+mj-lt"/>
            </a:endParaRPr>
          </a:p>
        </p:txBody>
      </p:sp>
      <p:sp>
        <p:nvSpPr>
          <p:cNvPr id="7" name="TextBox 6">
            <a:extLst>
              <a:ext uri="{FF2B5EF4-FFF2-40B4-BE49-F238E27FC236}">
                <a16:creationId xmlns:a16="http://schemas.microsoft.com/office/drawing/2014/main" id="{B5BB3275-F313-B04B-8E3E-CC8FCC87CF6D}"/>
              </a:ext>
            </a:extLst>
          </p:cNvPr>
          <p:cNvSpPr txBox="1"/>
          <p:nvPr/>
        </p:nvSpPr>
        <p:spPr>
          <a:xfrm>
            <a:off x="3160156" y="3295241"/>
            <a:ext cx="2343954" cy="584775"/>
          </a:xfrm>
          <a:prstGeom prst="rect">
            <a:avLst/>
          </a:prstGeom>
          <a:noFill/>
        </p:spPr>
        <p:txBody>
          <a:bodyPr wrap="square" rtlCol="0">
            <a:spAutoFit/>
          </a:bodyPr>
          <a:lstStyle/>
          <a:p>
            <a:r>
              <a:rPr lang="en-US" sz="3200" dirty="0">
                <a:latin typeface="+mj-lt"/>
              </a:rPr>
              <a:t>coda classic </a:t>
            </a:r>
          </a:p>
        </p:txBody>
      </p:sp>
      <p:sp>
        <p:nvSpPr>
          <p:cNvPr id="8" name="TextBox 7">
            <a:extLst>
              <a:ext uri="{FF2B5EF4-FFF2-40B4-BE49-F238E27FC236}">
                <a16:creationId xmlns:a16="http://schemas.microsoft.com/office/drawing/2014/main" id="{ADBB3F41-B9CF-FC4F-9E72-D1DC2A97F9FD}"/>
              </a:ext>
            </a:extLst>
          </p:cNvPr>
          <p:cNvSpPr txBox="1"/>
          <p:nvPr/>
        </p:nvSpPr>
        <p:spPr>
          <a:xfrm>
            <a:off x="4868215" y="4745397"/>
            <a:ext cx="1400578" cy="769441"/>
          </a:xfrm>
          <a:prstGeom prst="rect">
            <a:avLst/>
          </a:prstGeom>
          <a:noFill/>
        </p:spPr>
        <p:txBody>
          <a:bodyPr wrap="square" rtlCol="0">
            <a:spAutoFit/>
          </a:bodyPr>
          <a:lstStyle/>
          <a:p>
            <a:r>
              <a:rPr lang="en-US" sz="4400" dirty="0">
                <a:latin typeface="+mj-lt"/>
              </a:rPr>
              <a:t>coda</a:t>
            </a:r>
            <a:r>
              <a:rPr lang="en-US" sz="3200" dirty="0">
                <a:latin typeface="+mj-lt"/>
              </a:rPr>
              <a:t> </a:t>
            </a:r>
          </a:p>
        </p:txBody>
      </p:sp>
      <p:sp>
        <p:nvSpPr>
          <p:cNvPr id="10" name="TextBox 9">
            <a:extLst>
              <a:ext uri="{FF2B5EF4-FFF2-40B4-BE49-F238E27FC236}">
                <a16:creationId xmlns:a16="http://schemas.microsoft.com/office/drawing/2014/main" id="{F93FE47D-854A-BA44-8B04-62A86783761C}"/>
              </a:ext>
            </a:extLst>
          </p:cNvPr>
          <p:cNvSpPr txBox="1"/>
          <p:nvPr/>
        </p:nvSpPr>
        <p:spPr>
          <a:xfrm>
            <a:off x="6756705" y="2712380"/>
            <a:ext cx="2910625" cy="707886"/>
          </a:xfrm>
          <a:prstGeom prst="rect">
            <a:avLst/>
          </a:prstGeom>
          <a:noFill/>
        </p:spPr>
        <p:txBody>
          <a:bodyPr wrap="square" rtlCol="0">
            <a:spAutoFit/>
          </a:bodyPr>
          <a:lstStyle/>
          <a:p>
            <a:r>
              <a:rPr lang="en-US" sz="2000" dirty="0">
                <a:latin typeface="Apple Chancery" panose="03020702040506060504" pitchFamily="66" charset="-79"/>
                <a:cs typeface="Apple Chancery" panose="03020702040506060504" pitchFamily="66" charset="-79"/>
              </a:rPr>
              <a:t>By Stephen Watt &amp; collaborators</a:t>
            </a:r>
          </a:p>
        </p:txBody>
      </p:sp>
      <p:sp>
        <p:nvSpPr>
          <p:cNvPr id="11" name="TextBox 10">
            <a:extLst>
              <a:ext uri="{FF2B5EF4-FFF2-40B4-BE49-F238E27FC236}">
                <a16:creationId xmlns:a16="http://schemas.microsoft.com/office/drawing/2014/main" id="{493FE60A-BB47-A74E-81D1-818E3F76B433}"/>
              </a:ext>
            </a:extLst>
          </p:cNvPr>
          <p:cNvSpPr txBox="1"/>
          <p:nvPr/>
        </p:nvSpPr>
        <p:spPr>
          <a:xfrm>
            <a:off x="2021984" y="2455683"/>
            <a:ext cx="2910625" cy="707886"/>
          </a:xfrm>
          <a:prstGeom prst="rect">
            <a:avLst/>
          </a:prstGeom>
          <a:noFill/>
        </p:spPr>
        <p:txBody>
          <a:bodyPr wrap="square" rtlCol="0">
            <a:spAutoFit/>
          </a:bodyPr>
          <a:lstStyle/>
          <a:p>
            <a:r>
              <a:rPr lang="en-US" sz="2000" dirty="0">
                <a:latin typeface="Apple Chancery" panose="03020702040506060504" pitchFamily="66" charset="-79"/>
                <a:cs typeface="Apple Chancery" panose="03020702040506060504" pitchFamily="66" charset="-79"/>
              </a:rPr>
              <a:t>With Margo Seltzer and David Parkes</a:t>
            </a:r>
          </a:p>
        </p:txBody>
      </p:sp>
    </p:spTree>
    <p:extLst>
      <p:ext uri="{BB962C8B-B14F-4D97-AF65-F5344CB8AC3E}">
        <p14:creationId xmlns:p14="http://schemas.microsoft.com/office/powerpoint/2010/main" val="1455443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C3FE36-400F-D941-AD2E-510E378C9B4B}"/>
              </a:ext>
            </a:extLst>
          </p:cNvPr>
          <p:cNvPicPr>
            <a:picLocks noChangeAspect="1"/>
          </p:cNvPicPr>
          <p:nvPr/>
        </p:nvPicPr>
        <p:blipFill>
          <a:blip r:embed="rId2"/>
          <a:stretch>
            <a:fillRect/>
          </a:stretch>
        </p:blipFill>
        <p:spPr>
          <a:xfrm>
            <a:off x="0" y="1163682"/>
            <a:ext cx="12192000" cy="3910152"/>
          </a:xfrm>
          <a:prstGeom prst="rect">
            <a:avLst/>
          </a:prstGeom>
        </p:spPr>
      </p:pic>
      <p:sp>
        <p:nvSpPr>
          <p:cNvPr id="4" name="TextBox 3">
            <a:extLst>
              <a:ext uri="{FF2B5EF4-FFF2-40B4-BE49-F238E27FC236}">
                <a16:creationId xmlns:a16="http://schemas.microsoft.com/office/drawing/2014/main" id="{63C84DA5-C016-C540-B790-505DA462F705}"/>
              </a:ext>
            </a:extLst>
          </p:cNvPr>
          <p:cNvSpPr txBox="1"/>
          <p:nvPr/>
        </p:nvSpPr>
        <p:spPr>
          <a:xfrm>
            <a:off x="408215" y="400050"/>
            <a:ext cx="11087100" cy="461665"/>
          </a:xfrm>
          <a:prstGeom prst="rect">
            <a:avLst/>
          </a:prstGeom>
          <a:noFill/>
        </p:spPr>
        <p:txBody>
          <a:bodyPr wrap="square" rtlCol="0">
            <a:spAutoFit/>
          </a:bodyPr>
          <a:lstStyle/>
          <a:p>
            <a:r>
              <a:rPr lang="en-US" sz="2400" dirty="0">
                <a:latin typeface="+mj-lt"/>
              </a:rPr>
              <a:t>Echoing Russell &amp; Whitehead, here is the complete proof that 1 + 1 = 2</a:t>
            </a:r>
          </a:p>
        </p:txBody>
      </p:sp>
      <p:sp>
        <p:nvSpPr>
          <p:cNvPr id="5" name="TextBox 4">
            <a:extLst>
              <a:ext uri="{FF2B5EF4-FFF2-40B4-BE49-F238E27FC236}">
                <a16:creationId xmlns:a16="http://schemas.microsoft.com/office/drawing/2014/main" id="{CA7D42FF-FC1D-494F-9E51-9491D5FC9418}"/>
              </a:ext>
            </a:extLst>
          </p:cNvPr>
          <p:cNvSpPr txBox="1"/>
          <p:nvPr/>
        </p:nvSpPr>
        <p:spPr>
          <a:xfrm>
            <a:off x="752475" y="5451022"/>
            <a:ext cx="10398579" cy="830997"/>
          </a:xfrm>
          <a:prstGeom prst="rect">
            <a:avLst/>
          </a:prstGeom>
          <a:noFill/>
        </p:spPr>
        <p:txBody>
          <a:bodyPr wrap="square" rtlCol="0">
            <a:spAutoFit/>
          </a:bodyPr>
          <a:lstStyle/>
          <a:p>
            <a:r>
              <a:rPr lang="en-US" sz="2400" dirty="0">
                <a:latin typeface="+mj-lt"/>
              </a:rPr>
              <a:t>This is actually proving a bit more.  It is a proof that the data </a:t>
            </a:r>
            <a:r>
              <a:rPr lang="en-US" sz="2400" b="1" dirty="0">
                <a:solidFill>
                  <a:schemeClr val="accent1"/>
                </a:solidFill>
                <a:latin typeface="+mj-lt"/>
              </a:rPr>
              <a:t>({sum n: 1 1} :</a:t>
            </a:r>
            <a:r>
              <a:rPr lang="en-US" sz="2400" b="1" dirty="0">
                <a:solidFill>
                  <a:schemeClr val="accent1"/>
                </a:solidFill>
                <a:latin typeface="+mj-lt"/>
                <a:sym typeface="Wingdings" pitchFamily="2" charset="2"/>
              </a:rPr>
              <a:t>)</a:t>
            </a:r>
            <a:r>
              <a:rPr lang="en-US" sz="2400" b="1" dirty="0">
                <a:solidFill>
                  <a:schemeClr val="accent1"/>
                </a:solidFill>
                <a:latin typeface="+mj-lt"/>
              </a:rPr>
              <a:t> </a:t>
            </a:r>
            <a:r>
              <a:rPr lang="en-US" sz="2400" dirty="0">
                <a:latin typeface="+mj-lt"/>
              </a:rPr>
              <a:t>is equal to the data </a:t>
            </a:r>
            <a:r>
              <a:rPr lang="en-US" sz="2400" b="1" dirty="0">
                <a:solidFill>
                  <a:schemeClr val="accent1"/>
                </a:solidFill>
                <a:latin typeface="+mj-lt"/>
              </a:rPr>
              <a:t>(n:2)</a:t>
            </a:r>
            <a:r>
              <a:rPr lang="en-US" sz="2400" dirty="0">
                <a:latin typeface="+mj-lt"/>
              </a:rPr>
              <a:t>.</a:t>
            </a:r>
          </a:p>
        </p:txBody>
      </p:sp>
    </p:spTree>
    <p:extLst>
      <p:ext uri="{BB962C8B-B14F-4D97-AF65-F5344CB8AC3E}">
        <p14:creationId xmlns:p14="http://schemas.microsoft.com/office/powerpoint/2010/main" val="3663749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6718D4-7F7A-6044-A83B-4E22378757E9}"/>
              </a:ext>
            </a:extLst>
          </p:cNvPr>
          <p:cNvSpPr txBox="1"/>
          <p:nvPr/>
        </p:nvSpPr>
        <p:spPr>
          <a:xfrm>
            <a:off x="338976" y="354289"/>
            <a:ext cx="11380305" cy="646331"/>
          </a:xfrm>
          <a:prstGeom prst="rect">
            <a:avLst/>
          </a:prstGeom>
          <a:noFill/>
        </p:spPr>
        <p:txBody>
          <a:bodyPr wrap="square" rtlCol="0">
            <a:spAutoFit/>
          </a:bodyPr>
          <a:lstStyle/>
          <a:p>
            <a:r>
              <a:rPr lang="en-US" sz="3600" dirty="0">
                <a:latin typeface="+mj-lt"/>
              </a:rPr>
              <a:t>Note…</a:t>
            </a:r>
          </a:p>
        </p:txBody>
      </p:sp>
      <p:sp>
        <p:nvSpPr>
          <p:cNvPr id="3" name="TextBox 2">
            <a:extLst>
              <a:ext uri="{FF2B5EF4-FFF2-40B4-BE49-F238E27FC236}">
                <a16:creationId xmlns:a16="http://schemas.microsoft.com/office/drawing/2014/main" id="{51EC9E2F-AC57-774C-876F-21D5097C8CDC}"/>
              </a:ext>
            </a:extLst>
          </p:cNvPr>
          <p:cNvSpPr txBox="1"/>
          <p:nvPr/>
        </p:nvSpPr>
        <p:spPr>
          <a:xfrm>
            <a:off x="767255" y="1324303"/>
            <a:ext cx="10310648" cy="4401205"/>
          </a:xfrm>
          <a:prstGeom prst="rect">
            <a:avLst/>
          </a:prstGeom>
          <a:noFill/>
        </p:spPr>
        <p:txBody>
          <a:bodyPr wrap="square" rtlCol="0">
            <a:spAutoFit/>
          </a:bodyPr>
          <a:lstStyle/>
          <a:p>
            <a:pPr marL="342900" indent="-342900">
              <a:buFont typeface="+mj-lt"/>
              <a:buAutoNum type="arabicPeriod"/>
            </a:pPr>
            <a:r>
              <a:rPr lang="en-US" sz="2800" dirty="0">
                <a:latin typeface="+mj-lt"/>
              </a:rPr>
              <a:t>Since each step is the application of definition, each  computation is a valid proof and each proof is a computation.  </a:t>
            </a:r>
          </a:p>
          <a:p>
            <a:pPr marL="342900" indent="-342900">
              <a:buFont typeface="+mj-lt"/>
              <a:buAutoNum type="arabicPeriod"/>
            </a:pPr>
            <a:r>
              <a:rPr lang="en-US" sz="2800" dirty="0">
                <a:latin typeface="+mj-lt"/>
              </a:rPr>
              <a:t>This is different than the situation in dependent type theory with the Curry-Howard correspondence.</a:t>
            </a:r>
          </a:p>
          <a:p>
            <a:pPr marL="342900" indent="-342900">
              <a:buFont typeface="+mj-lt"/>
              <a:buAutoNum type="arabicPeriod"/>
            </a:pPr>
            <a:r>
              <a:rPr lang="en-US" sz="2800" dirty="0">
                <a:latin typeface="+mj-lt"/>
              </a:rPr>
              <a:t>Since any definition can be applied at any point in the data, there is no unique way to “execute” data.  There are different strategies for different purposes.  </a:t>
            </a:r>
          </a:p>
          <a:p>
            <a:pPr marL="342900" indent="-342900">
              <a:buFont typeface="+mj-lt"/>
              <a:buAutoNum type="arabicPeriod"/>
            </a:pPr>
            <a:r>
              <a:rPr lang="en-US" sz="2800" dirty="0">
                <a:latin typeface="+mj-lt"/>
              </a:rPr>
              <a:t>Although the the number of steps in the previous page may be unbounded, each step is the application of a definition, so each individual step cannot loop. </a:t>
            </a:r>
          </a:p>
        </p:txBody>
      </p:sp>
    </p:spTree>
    <p:extLst>
      <p:ext uri="{BB962C8B-B14F-4D97-AF65-F5344CB8AC3E}">
        <p14:creationId xmlns:p14="http://schemas.microsoft.com/office/powerpoint/2010/main" val="64431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326E0B-0E11-BE49-AD5E-4E7E79A13ECA}"/>
              </a:ext>
            </a:extLst>
          </p:cNvPr>
          <p:cNvSpPr txBox="1"/>
          <p:nvPr/>
        </p:nvSpPr>
        <p:spPr>
          <a:xfrm>
            <a:off x="-89807" y="-30249"/>
            <a:ext cx="12192000" cy="830997"/>
          </a:xfrm>
          <a:prstGeom prst="rect">
            <a:avLst/>
          </a:prstGeom>
          <a:noFill/>
        </p:spPr>
        <p:txBody>
          <a:bodyPr wrap="square" rtlCol="0">
            <a:spAutoFit/>
          </a:bodyPr>
          <a:lstStyle/>
          <a:p>
            <a:pPr algn="ctr"/>
            <a:r>
              <a:rPr lang="en-US" sz="4800" dirty="0">
                <a:latin typeface="+mj-lt"/>
              </a:rPr>
              <a:t>Spaces</a:t>
            </a:r>
          </a:p>
        </p:txBody>
      </p:sp>
      <p:sp>
        <p:nvSpPr>
          <p:cNvPr id="3" name="TextBox 2">
            <a:extLst>
              <a:ext uri="{FF2B5EF4-FFF2-40B4-BE49-F238E27FC236}">
                <a16:creationId xmlns:a16="http://schemas.microsoft.com/office/drawing/2014/main" id="{3951C05F-C81A-4E49-8093-E89224E9D509}"/>
              </a:ext>
            </a:extLst>
          </p:cNvPr>
          <p:cNvSpPr txBox="1"/>
          <p:nvPr/>
        </p:nvSpPr>
        <p:spPr>
          <a:xfrm>
            <a:off x="421822" y="739192"/>
            <a:ext cx="11383736" cy="6001643"/>
          </a:xfrm>
          <a:prstGeom prst="rect">
            <a:avLst/>
          </a:prstGeom>
          <a:noFill/>
        </p:spPr>
        <p:txBody>
          <a:bodyPr wrap="square" rtlCol="0">
            <a:spAutoFit/>
          </a:bodyPr>
          <a:lstStyle/>
          <a:p>
            <a:r>
              <a:rPr lang="en-US" sz="2400" dirty="0">
                <a:latin typeface="+mj-lt"/>
              </a:rPr>
              <a:t>The most natural way to identify a particular part of the enormous space of all pure data is to fix some data A and consider the data equal to  </a:t>
            </a:r>
          </a:p>
          <a:p>
            <a:endParaRPr lang="en-US" sz="2400" dirty="0">
              <a:latin typeface="+mj-lt"/>
            </a:endParaRPr>
          </a:p>
          <a:p>
            <a:pPr algn="ctr"/>
            <a:r>
              <a:rPr lang="en-US" sz="3200" dirty="0">
                <a:latin typeface="+mj-lt"/>
              </a:rPr>
              <a:t>A : X</a:t>
            </a:r>
          </a:p>
          <a:p>
            <a:endParaRPr lang="en-US" sz="2400" dirty="0">
              <a:latin typeface="+mj-lt"/>
            </a:endParaRPr>
          </a:p>
          <a:p>
            <a:r>
              <a:rPr lang="en-US" sz="2400" dirty="0">
                <a:latin typeface="+mj-lt"/>
              </a:rPr>
              <a:t>for any data X.  To make the space “A” closed under sequences, we require </a:t>
            </a:r>
          </a:p>
          <a:p>
            <a:endParaRPr lang="en-US" sz="2400" dirty="0">
              <a:latin typeface="+mj-lt"/>
            </a:endParaRPr>
          </a:p>
          <a:p>
            <a:pPr algn="ctr"/>
            <a:r>
              <a:rPr lang="en-US" sz="3200" dirty="0">
                <a:latin typeface="+mj-lt"/>
              </a:rPr>
              <a:t>A : (A:X) (A:Y) =  A : X  Y </a:t>
            </a:r>
          </a:p>
          <a:p>
            <a:pPr lvl="1"/>
            <a:endParaRPr lang="en-US" sz="2400" dirty="0">
              <a:latin typeface="+mj-lt"/>
            </a:endParaRPr>
          </a:p>
          <a:p>
            <a:r>
              <a:rPr lang="en-US" sz="2400" dirty="0">
                <a:latin typeface="+mj-lt"/>
              </a:rPr>
              <a:t>For any data X and Y.  Any distributive data F can be thought of as a function from data X to data F:X.  Suppose that we want F applied to data in A, F</a:t>
            </a:r>
            <a:r>
              <a:rPr lang="en-US" sz="2400" dirty="0">
                <a:latin typeface="+mj-lt"/>
                <a:sym typeface="Wingdings" pitchFamily="2" charset="2"/>
              </a:rPr>
              <a:t> : (A:X) to end up in space “B”.  We can do that by requiring </a:t>
            </a:r>
          </a:p>
          <a:p>
            <a:pPr algn="ctr"/>
            <a:r>
              <a:rPr lang="en-US" sz="3200" dirty="0">
                <a:latin typeface="+mj-lt"/>
                <a:sym typeface="Wingdings" pitchFamily="2" charset="2"/>
              </a:rPr>
              <a:t>F : A : X = B : F : X </a:t>
            </a:r>
          </a:p>
          <a:p>
            <a:pPr algn="ctr"/>
            <a:endParaRPr lang="en-US" sz="2400" dirty="0">
              <a:latin typeface="+mj-lt"/>
              <a:sym typeface="Wingdings" pitchFamily="2" charset="2"/>
            </a:endParaRPr>
          </a:p>
          <a:p>
            <a:r>
              <a:rPr lang="en-US" sz="2400" dirty="0">
                <a:latin typeface="+mj-lt"/>
                <a:sym typeface="Wingdings" pitchFamily="2" charset="2"/>
              </a:rPr>
              <a:t>For all data X.  If so, we say that F is a </a:t>
            </a:r>
            <a:r>
              <a:rPr lang="en-US" sz="2400" b="1" dirty="0">
                <a:latin typeface="+mj-lt"/>
                <a:sym typeface="Wingdings" pitchFamily="2" charset="2"/>
              </a:rPr>
              <a:t>morphism</a:t>
            </a:r>
            <a:r>
              <a:rPr lang="en-US" sz="2400" dirty="0">
                <a:latin typeface="+mj-lt"/>
                <a:sym typeface="Wingdings" pitchFamily="2" charset="2"/>
              </a:rPr>
              <a:t> from space A to space B.</a:t>
            </a:r>
          </a:p>
        </p:txBody>
      </p:sp>
    </p:spTree>
    <p:extLst>
      <p:ext uri="{BB962C8B-B14F-4D97-AF65-F5344CB8AC3E}">
        <p14:creationId xmlns:p14="http://schemas.microsoft.com/office/powerpoint/2010/main" val="189489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FA98A8-3DE4-144C-85DD-4BCC9FC70164}"/>
              </a:ext>
            </a:extLst>
          </p:cNvPr>
          <p:cNvSpPr txBox="1"/>
          <p:nvPr/>
        </p:nvSpPr>
        <p:spPr>
          <a:xfrm>
            <a:off x="702128" y="685801"/>
            <a:ext cx="8319407" cy="830997"/>
          </a:xfrm>
          <a:prstGeom prst="rect">
            <a:avLst/>
          </a:prstGeom>
          <a:noFill/>
        </p:spPr>
        <p:txBody>
          <a:bodyPr wrap="square" rtlCol="0">
            <a:spAutoFit/>
          </a:bodyPr>
          <a:lstStyle/>
          <a:p>
            <a:r>
              <a:rPr lang="en-US" sz="2400" dirty="0">
                <a:latin typeface="+mj-lt"/>
              </a:rPr>
              <a:t>One ”space” of natural numbers: (n:0), (n:1), (n:2),…</a:t>
            </a:r>
          </a:p>
          <a:p>
            <a:r>
              <a:rPr lang="en-US" sz="2400" dirty="0">
                <a:latin typeface="+mj-lt"/>
              </a:rPr>
              <a:t>Another: (m:0), (m:1), …</a:t>
            </a:r>
          </a:p>
        </p:txBody>
      </p:sp>
      <p:sp>
        <p:nvSpPr>
          <p:cNvPr id="6" name="TextBox 5">
            <a:extLst>
              <a:ext uri="{FF2B5EF4-FFF2-40B4-BE49-F238E27FC236}">
                <a16:creationId xmlns:a16="http://schemas.microsoft.com/office/drawing/2014/main" id="{F3DC7490-4996-0942-885C-EA2A5E2377FA}"/>
              </a:ext>
            </a:extLst>
          </p:cNvPr>
          <p:cNvSpPr txBox="1"/>
          <p:nvPr/>
        </p:nvSpPr>
        <p:spPr>
          <a:xfrm>
            <a:off x="702128" y="1730829"/>
            <a:ext cx="10752364" cy="1569660"/>
          </a:xfrm>
          <a:prstGeom prst="rect">
            <a:avLst/>
          </a:prstGeom>
          <a:noFill/>
        </p:spPr>
        <p:txBody>
          <a:bodyPr wrap="square" rtlCol="0">
            <a:spAutoFit/>
          </a:bodyPr>
          <a:lstStyle/>
          <a:p>
            <a:r>
              <a:rPr lang="en-US" sz="2400" dirty="0">
                <a:latin typeface="+mj-lt"/>
              </a:rPr>
              <a:t>Familiar mathematical structure is nicest in equivalent sequential form, e.g. </a:t>
            </a:r>
          </a:p>
          <a:p>
            <a:endParaRPr lang="en-US" sz="2400" dirty="0">
              <a:latin typeface="+mj-lt"/>
            </a:endParaRPr>
          </a:p>
          <a:p>
            <a:r>
              <a:rPr lang="en-US" sz="2400" dirty="0">
                <a:latin typeface="+mj-lt"/>
              </a:rPr>
              <a:t>sum n : 1 2 3 4              …rather than….   1 + 2 + 3 + 4   with a binary operator </a:t>
            </a:r>
          </a:p>
          <a:p>
            <a:r>
              <a:rPr lang="en-US" sz="2400" dirty="0">
                <a:latin typeface="+mj-lt"/>
              </a:rPr>
              <a:t>sort n : 4 3 99 1            …rather than….   Sorting with a binary operator  </a:t>
            </a:r>
          </a:p>
        </p:txBody>
      </p:sp>
      <p:sp>
        <p:nvSpPr>
          <p:cNvPr id="10" name="TextBox 9">
            <a:extLst>
              <a:ext uri="{FF2B5EF4-FFF2-40B4-BE49-F238E27FC236}">
                <a16:creationId xmlns:a16="http://schemas.microsoft.com/office/drawing/2014/main" id="{2BA4C1BA-688F-F04C-8EDC-203D27A20CDC}"/>
              </a:ext>
            </a:extLst>
          </p:cNvPr>
          <p:cNvSpPr txBox="1"/>
          <p:nvPr/>
        </p:nvSpPr>
        <p:spPr>
          <a:xfrm>
            <a:off x="702128" y="3671208"/>
            <a:ext cx="10752364"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type n</a:t>
            </a:r>
          </a:p>
          <a:p>
            <a:pPr marL="342900" indent="-342900">
              <a:buFont typeface="Arial" panose="020B0604020202020204" pitchFamily="34" charset="0"/>
              <a:buChar char="•"/>
            </a:pPr>
            <a:r>
              <a:rPr lang="en-US" sz="2400" dirty="0">
                <a:latin typeface="+mj-lt"/>
              </a:rPr>
              <a:t>sum n </a:t>
            </a:r>
          </a:p>
          <a:p>
            <a:pPr marL="342900" indent="-342900">
              <a:buFont typeface="Arial" panose="020B0604020202020204" pitchFamily="34" charset="0"/>
              <a:buChar char="•"/>
            </a:pPr>
            <a:r>
              <a:rPr lang="en-US" sz="2400" dirty="0">
                <a:latin typeface="+mj-lt"/>
              </a:rPr>
              <a:t>sort n</a:t>
            </a:r>
          </a:p>
          <a:p>
            <a:pPr marL="342900" indent="-342900">
              <a:buFont typeface="Arial" panose="020B0604020202020204" pitchFamily="34" charset="0"/>
              <a:buChar char="•"/>
            </a:pPr>
            <a:r>
              <a:rPr lang="en-US" sz="2400" dirty="0">
                <a:latin typeface="+mj-lt"/>
              </a:rPr>
              <a:t>prod n</a:t>
            </a:r>
          </a:p>
          <a:p>
            <a:pPr marL="342900" indent="-342900">
              <a:buFont typeface="Arial" panose="020B0604020202020204" pitchFamily="34" charset="0"/>
              <a:buChar char="•"/>
            </a:pPr>
            <a:r>
              <a:rPr lang="en-US" sz="2400" dirty="0">
                <a:latin typeface="+mj-lt"/>
              </a:rPr>
              <a:t>term n</a:t>
            </a:r>
          </a:p>
          <a:p>
            <a:pPr marL="342900" indent="-342900">
              <a:buFont typeface="Arial" panose="020B0604020202020204" pitchFamily="34" charset="0"/>
              <a:buChar char="•"/>
            </a:pPr>
            <a:endParaRPr lang="en-US" sz="2400" dirty="0">
              <a:latin typeface="+mj-lt"/>
            </a:endParaRPr>
          </a:p>
        </p:txBody>
      </p:sp>
      <p:sp>
        <p:nvSpPr>
          <p:cNvPr id="11" name="Right Brace 10">
            <a:extLst>
              <a:ext uri="{FF2B5EF4-FFF2-40B4-BE49-F238E27FC236}">
                <a16:creationId xmlns:a16="http://schemas.microsoft.com/office/drawing/2014/main" id="{6B875F80-5A33-CE45-B311-D8297BF584BE}"/>
              </a:ext>
            </a:extLst>
          </p:cNvPr>
          <p:cNvSpPr/>
          <p:nvPr/>
        </p:nvSpPr>
        <p:spPr>
          <a:xfrm>
            <a:off x="2473779" y="3812722"/>
            <a:ext cx="302078" cy="16981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BA4CF618-C55F-9542-95EA-F12F2F475810}"/>
              </a:ext>
            </a:extLst>
          </p:cNvPr>
          <p:cNvSpPr txBox="1"/>
          <p:nvPr/>
        </p:nvSpPr>
        <p:spPr>
          <a:xfrm>
            <a:off x="3135085" y="4061642"/>
            <a:ext cx="8319407" cy="1200329"/>
          </a:xfrm>
          <a:prstGeom prst="rect">
            <a:avLst/>
          </a:prstGeom>
          <a:noFill/>
        </p:spPr>
        <p:txBody>
          <a:bodyPr wrap="square" rtlCol="0">
            <a:spAutoFit/>
          </a:bodyPr>
          <a:lstStyle/>
          <a:p>
            <a:r>
              <a:rPr lang="en-US" sz="2400" dirty="0">
                <a:latin typeface="+mj-lt"/>
              </a:rPr>
              <a:t>Each of these is a “space”, each identifying the same collection of data: (n:0), (n:1), … but representing different mathematical structure. </a:t>
            </a:r>
          </a:p>
        </p:txBody>
      </p:sp>
    </p:spTree>
    <p:extLst>
      <p:ext uri="{BB962C8B-B14F-4D97-AF65-F5344CB8AC3E}">
        <p14:creationId xmlns:p14="http://schemas.microsoft.com/office/powerpoint/2010/main" val="2427610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BA4C1BA-688F-F04C-8EDC-203D27A20CDC}"/>
              </a:ext>
            </a:extLst>
          </p:cNvPr>
          <p:cNvSpPr txBox="1"/>
          <p:nvPr/>
        </p:nvSpPr>
        <p:spPr>
          <a:xfrm>
            <a:off x="424542" y="201386"/>
            <a:ext cx="10752364"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type n</a:t>
            </a:r>
          </a:p>
          <a:p>
            <a:pPr marL="342900" indent="-342900">
              <a:buFont typeface="Arial" panose="020B0604020202020204" pitchFamily="34" charset="0"/>
              <a:buChar char="•"/>
            </a:pPr>
            <a:r>
              <a:rPr lang="en-US" sz="2400" dirty="0">
                <a:latin typeface="+mj-lt"/>
              </a:rPr>
              <a:t>sum n </a:t>
            </a:r>
          </a:p>
          <a:p>
            <a:pPr marL="342900" indent="-342900">
              <a:buFont typeface="Arial" panose="020B0604020202020204" pitchFamily="34" charset="0"/>
              <a:buChar char="•"/>
            </a:pPr>
            <a:r>
              <a:rPr lang="en-US" sz="2400" dirty="0">
                <a:latin typeface="+mj-lt"/>
              </a:rPr>
              <a:t>sort n</a:t>
            </a:r>
          </a:p>
          <a:p>
            <a:pPr marL="342900" indent="-342900">
              <a:buFont typeface="Arial" panose="020B0604020202020204" pitchFamily="34" charset="0"/>
              <a:buChar char="•"/>
            </a:pPr>
            <a:r>
              <a:rPr lang="en-US" sz="2400" dirty="0">
                <a:latin typeface="+mj-lt"/>
              </a:rPr>
              <a:t>prod n</a:t>
            </a:r>
          </a:p>
          <a:p>
            <a:pPr marL="342900" indent="-342900">
              <a:buFont typeface="Arial" panose="020B0604020202020204" pitchFamily="34" charset="0"/>
              <a:buChar char="•"/>
            </a:pPr>
            <a:r>
              <a:rPr lang="en-US" sz="2400" dirty="0">
                <a:latin typeface="+mj-lt"/>
              </a:rPr>
              <a:t>term n</a:t>
            </a:r>
          </a:p>
          <a:p>
            <a:pPr marL="342900" indent="-342900">
              <a:buFont typeface="Arial" panose="020B0604020202020204" pitchFamily="34" charset="0"/>
              <a:buChar char="•"/>
            </a:pPr>
            <a:endParaRPr lang="en-US" sz="2400" dirty="0">
              <a:latin typeface="+mj-lt"/>
            </a:endParaRPr>
          </a:p>
        </p:txBody>
      </p:sp>
      <p:sp>
        <p:nvSpPr>
          <p:cNvPr id="11" name="Right Brace 10">
            <a:extLst>
              <a:ext uri="{FF2B5EF4-FFF2-40B4-BE49-F238E27FC236}">
                <a16:creationId xmlns:a16="http://schemas.microsoft.com/office/drawing/2014/main" id="{6B875F80-5A33-CE45-B311-D8297BF584BE}"/>
              </a:ext>
            </a:extLst>
          </p:cNvPr>
          <p:cNvSpPr/>
          <p:nvPr/>
        </p:nvSpPr>
        <p:spPr>
          <a:xfrm>
            <a:off x="2196193" y="321798"/>
            <a:ext cx="302078" cy="16981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BA4CF618-C55F-9542-95EA-F12F2F475810}"/>
              </a:ext>
            </a:extLst>
          </p:cNvPr>
          <p:cNvSpPr txBox="1"/>
          <p:nvPr/>
        </p:nvSpPr>
        <p:spPr>
          <a:xfrm>
            <a:off x="2857499" y="570718"/>
            <a:ext cx="8319407" cy="1200329"/>
          </a:xfrm>
          <a:prstGeom prst="rect">
            <a:avLst/>
          </a:prstGeom>
          <a:noFill/>
        </p:spPr>
        <p:txBody>
          <a:bodyPr wrap="square" rtlCol="0">
            <a:spAutoFit/>
          </a:bodyPr>
          <a:lstStyle/>
          <a:p>
            <a:r>
              <a:rPr lang="en-US" sz="2400" dirty="0">
                <a:latin typeface="+mj-lt"/>
              </a:rPr>
              <a:t>Each of these is a “space”, each identifying the same collection of data: (n:0), (n:1), … but representing different mathematical structure.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7DEFD62-0F91-144A-825C-FF9F080721D8}"/>
                  </a:ext>
                </a:extLst>
              </p:cNvPr>
              <p:cNvSpPr txBox="1"/>
              <p:nvPr/>
            </p:nvSpPr>
            <p:spPr>
              <a:xfrm>
                <a:off x="489857" y="2272390"/>
                <a:ext cx="10850336" cy="4154984"/>
              </a:xfrm>
              <a:prstGeom prst="rect">
                <a:avLst/>
              </a:prstGeom>
              <a:noFill/>
            </p:spPr>
            <p:txBody>
              <a:bodyPr wrap="square" rtlCol="0">
                <a:spAutoFit/>
              </a:bodyPr>
              <a:lstStyle/>
              <a:p>
                <a:r>
                  <a:rPr lang="en-US" sz="2400" dirty="0">
                    <a:latin typeface="+mj-lt"/>
                  </a:rPr>
                  <a:t>Consider distributive F between space (sum n) and space (sum m).  We require </a:t>
                </a:r>
              </a:p>
              <a:p>
                <a:endParaRPr lang="en-US" sz="2400" dirty="0">
                  <a:latin typeface="+mj-lt"/>
                </a:endParaRPr>
              </a:p>
              <a:p>
                <a:r>
                  <a:rPr lang="en-US" sz="2400" dirty="0">
                    <a:latin typeface="+mj-lt"/>
                  </a:rPr>
                  <a:t>F : (sum n) : x</a:t>
                </a:r>
                <a:r>
                  <a:rPr lang="en-US" sz="2400" baseline="-25000" dirty="0">
                    <a:latin typeface="+mj-lt"/>
                  </a:rPr>
                  <a:t>1</a:t>
                </a:r>
                <a:r>
                  <a:rPr lang="en-US" sz="2400" dirty="0">
                    <a:latin typeface="+mj-lt"/>
                  </a:rPr>
                  <a:t> x</a:t>
                </a:r>
                <a:r>
                  <a:rPr lang="en-US" sz="2400" baseline="-25000" dirty="0">
                    <a:latin typeface="+mj-lt"/>
                  </a:rPr>
                  <a:t>2</a:t>
                </a:r>
                <a:r>
                  <a:rPr lang="en-US" sz="2400" dirty="0">
                    <a:latin typeface="+mj-lt"/>
                  </a:rPr>
                  <a:t> = (sum m) : F : x</a:t>
                </a:r>
                <a:r>
                  <a:rPr lang="en-US" sz="2400" baseline="-25000" dirty="0">
                    <a:latin typeface="+mj-lt"/>
                  </a:rPr>
                  <a:t>1</a:t>
                </a:r>
                <a:r>
                  <a:rPr lang="en-US" sz="2400" dirty="0">
                    <a:latin typeface="+mj-lt"/>
                  </a:rPr>
                  <a:t> x</a:t>
                </a:r>
                <a:r>
                  <a:rPr lang="en-US" sz="2400" baseline="-25000" dirty="0">
                    <a:latin typeface="+mj-lt"/>
                  </a:rPr>
                  <a:t>2</a:t>
                </a:r>
              </a:p>
              <a:p>
                <a:endParaRPr lang="en-US" sz="2400" dirty="0">
                  <a:latin typeface="+mj-lt"/>
                </a:endParaRPr>
              </a:p>
              <a:p>
                <a:r>
                  <a:rPr lang="en-US" sz="2400" dirty="0">
                    <a:latin typeface="+mj-lt"/>
                  </a:rPr>
                  <a:t>this is </a:t>
                </a:r>
                <a14:m>
                  <m:oMath xmlns:m="http://schemas.openxmlformats.org/officeDocument/2006/math">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baseline="-25000"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baseline="-25000" smtClean="0">
                            <a:latin typeface="Cambria Math" panose="02040503050406030204" pitchFamily="18" charset="0"/>
                          </a:rPr>
                          <m:t>2</m:t>
                        </m:r>
                      </m:e>
                    </m:d>
                    <m:r>
                      <a:rPr lang="en-US" sz="2400" b="0" i="1" smtClean="0">
                        <a:latin typeface="Cambria Math" panose="02040503050406030204" pitchFamily="18" charset="0"/>
                      </a:rPr>
                      <m:t>=</m:t>
                    </m:r>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baseline="-25000"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𝐹</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baseline="-25000" smtClean="0">
                        <a:latin typeface="Cambria Math" panose="02040503050406030204" pitchFamily="18" charset="0"/>
                      </a:rPr>
                      <m:t>2</m:t>
                    </m:r>
                    <m:r>
                      <a:rPr lang="en-US" sz="2400" b="0" i="1" smtClean="0">
                        <a:latin typeface="Cambria Math" panose="02040503050406030204" pitchFamily="18" charset="0"/>
                      </a:rPr>
                      <m:t>)</m:t>
                    </m:r>
                  </m:oMath>
                </a14:m>
                <a:r>
                  <a:rPr lang="en-US" sz="2400" dirty="0">
                    <a:latin typeface="+mj-lt"/>
                  </a:rPr>
                  <a:t>, so </a:t>
                </a:r>
                <a14:m>
                  <m:oMath xmlns:m="http://schemas.openxmlformats.org/officeDocument/2006/math">
                    <m:r>
                      <a:rPr lang="en-US" sz="2400" b="0" i="1" smtClean="0">
                        <a:latin typeface="Cambria Math" panose="02040503050406030204" pitchFamily="18" charset="0"/>
                      </a:rPr>
                      <m:t>𝐹</m:t>
                    </m:r>
                    <m:r>
                      <a:rPr lang="en-US" sz="2400" b="0" i="0" smtClean="0">
                        <a:latin typeface="Cambria Math" panose="02040503050406030204" pitchFamily="18" charset="0"/>
                      </a:rPr>
                      <m:t> </m:t>
                    </m:r>
                  </m:oMath>
                </a14:m>
                <a:r>
                  <a:rPr lang="en-US" sz="2400" dirty="0">
                    <a:latin typeface="+mj-lt"/>
                  </a:rPr>
                  <a:t>preserves sums.</a:t>
                </a:r>
              </a:p>
              <a:p>
                <a:endParaRPr lang="en-US" sz="2400" dirty="0">
                  <a:latin typeface="+mj-lt"/>
                </a:endParaRPr>
              </a:p>
              <a:p>
                <a:r>
                  <a:rPr lang="en-US" sz="2400" dirty="0">
                    <a:latin typeface="+mj-lt"/>
                  </a:rPr>
                  <a:t>Consider distributive F between space (sort n) and space (sort m).  We require </a:t>
                </a:r>
              </a:p>
              <a:p>
                <a:endParaRPr lang="en-US" sz="2400" dirty="0">
                  <a:latin typeface="+mj-lt"/>
                </a:endParaRPr>
              </a:p>
              <a:p>
                <a:r>
                  <a:rPr lang="en-US" sz="2400" dirty="0">
                    <a:latin typeface="+mj-lt"/>
                  </a:rPr>
                  <a:t>F : (sort n) : x</a:t>
                </a:r>
                <a:r>
                  <a:rPr lang="en-US" sz="2400" baseline="-25000" dirty="0">
                    <a:latin typeface="+mj-lt"/>
                  </a:rPr>
                  <a:t>1</a:t>
                </a:r>
                <a:r>
                  <a:rPr lang="en-US" sz="2400" dirty="0">
                    <a:latin typeface="+mj-lt"/>
                  </a:rPr>
                  <a:t> x</a:t>
                </a:r>
                <a:r>
                  <a:rPr lang="en-US" sz="2400" baseline="-25000" dirty="0">
                    <a:latin typeface="+mj-lt"/>
                  </a:rPr>
                  <a:t>2</a:t>
                </a:r>
                <a:r>
                  <a:rPr lang="en-US" sz="2400" dirty="0">
                    <a:latin typeface="+mj-lt"/>
                  </a:rPr>
                  <a:t> = (sort m) : F : x</a:t>
                </a:r>
                <a:r>
                  <a:rPr lang="en-US" sz="2400" baseline="-25000" dirty="0">
                    <a:latin typeface="+mj-lt"/>
                  </a:rPr>
                  <a:t>1</a:t>
                </a:r>
                <a:r>
                  <a:rPr lang="en-US" sz="2400" dirty="0">
                    <a:latin typeface="+mj-lt"/>
                  </a:rPr>
                  <a:t> x</a:t>
                </a:r>
                <a:r>
                  <a:rPr lang="en-US" sz="2400" baseline="-25000" dirty="0">
                    <a:latin typeface="+mj-lt"/>
                  </a:rPr>
                  <a:t>2</a:t>
                </a:r>
              </a:p>
              <a:p>
                <a:endParaRPr lang="en-US" sz="2400" dirty="0">
                  <a:latin typeface="+mj-lt"/>
                </a:endParaRPr>
              </a:p>
              <a:p>
                <a:r>
                  <a:rPr lang="en-US" sz="2400" dirty="0">
                    <a:latin typeface="+mj-lt"/>
                  </a:rPr>
                  <a:t>this is equivalent to </a:t>
                </a:r>
                <a14:m>
                  <m:oMath xmlns:m="http://schemas.openxmlformats.org/officeDocument/2006/math">
                    <m:r>
                      <a:rPr lang="en-US" sz="2400" b="0" i="1" smtClean="0">
                        <a:latin typeface="Cambria Math" panose="02040503050406030204" pitchFamily="18" charset="0"/>
                      </a:rPr>
                      <m:t>𝑥</m:t>
                    </m:r>
                    <m:r>
                      <a:rPr lang="en-US" sz="2400" b="0" i="1" baseline="-25000"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baseline="-25000"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𝐹</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baseline="-25000"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𝐹</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baseline="-25000" smtClean="0">
                            <a:latin typeface="Cambria Math" panose="02040503050406030204" pitchFamily="18" charset="0"/>
                            <a:ea typeface="Cambria Math" panose="02040503050406030204" pitchFamily="18" charset="0"/>
                          </a:rPr>
                          <m:t>2</m:t>
                        </m:r>
                      </m:e>
                    </m:d>
                    <m:r>
                      <a:rPr lang="en-US" sz="2400" b="0" i="0" smtClean="0">
                        <a:latin typeface="Cambria Math" panose="02040503050406030204" pitchFamily="18" charset="0"/>
                        <a:ea typeface="Cambria Math" panose="02040503050406030204" pitchFamily="18" charset="0"/>
                      </a:rPr>
                      <m:t>, </m:t>
                    </m:r>
                  </m:oMath>
                </a14:m>
                <a:r>
                  <a:rPr lang="en-US" sz="2400" dirty="0">
                    <a:latin typeface="+mj-lt"/>
                  </a:rPr>
                  <a:t> so </a:t>
                </a:r>
                <a14:m>
                  <m:oMath xmlns:m="http://schemas.openxmlformats.org/officeDocument/2006/math">
                    <m:r>
                      <a:rPr lang="en-US" sz="2400" i="1">
                        <a:latin typeface="Cambria Math" panose="02040503050406030204" pitchFamily="18" charset="0"/>
                      </a:rPr>
                      <m:t>𝐹</m:t>
                    </m:r>
                    <m:r>
                      <a:rPr lang="en-US" sz="2400">
                        <a:latin typeface="Cambria Math" panose="02040503050406030204" pitchFamily="18" charset="0"/>
                      </a:rPr>
                      <m:t> </m:t>
                    </m:r>
                  </m:oMath>
                </a14:m>
                <a:r>
                  <a:rPr lang="en-US" sz="2400" dirty="0">
                    <a:latin typeface="+mj-lt"/>
                  </a:rPr>
                  <a:t>preserves partial order. </a:t>
                </a:r>
              </a:p>
            </p:txBody>
          </p:sp>
        </mc:Choice>
        <mc:Fallback xmlns="">
          <p:sp>
            <p:nvSpPr>
              <p:cNvPr id="2" name="TextBox 1">
                <a:extLst>
                  <a:ext uri="{FF2B5EF4-FFF2-40B4-BE49-F238E27FC236}">
                    <a16:creationId xmlns:a16="http://schemas.microsoft.com/office/drawing/2014/main" id="{57DEFD62-0F91-144A-825C-FF9F080721D8}"/>
                  </a:ext>
                </a:extLst>
              </p:cNvPr>
              <p:cNvSpPr txBox="1">
                <a:spLocks noRot="1" noChangeAspect="1" noMove="1" noResize="1" noEditPoints="1" noAdjustHandles="1" noChangeArrowheads="1" noChangeShapeType="1" noTextEdit="1"/>
              </p:cNvSpPr>
              <p:nvPr/>
            </p:nvSpPr>
            <p:spPr>
              <a:xfrm>
                <a:off x="489857" y="2272390"/>
                <a:ext cx="10850336" cy="4154984"/>
              </a:xfrm>
              <a:prstGeom prst="rect">
                <a:avLst/>
              </a:prstGeom>
              <a:blipFill>
                <a:blip r:embed="rId2"/>
                <a:stretch>
                  <a:fillRect l="-819" t="-915" b="-2439"/>
                </a:stretch>
              </a:blipFill>
            </p:spPr>
            <p:txBody>
              <a:bodyPr/>
              <a:lstStyle/>
              <a:p>
                <a:r>
                  <a:rPr lang="en-US">
                    <a:noFill/>
                  </a:rPr>
                  <a:t> </a:t>
                </a:r>
              </a:p>
            </p:txBody>
          </p:sp>
        </mc:Fallback>
      </mc:AlternateContent>
    </p:spTree>
    <p:extLst>
      <p:ext uri="{BB962C8B-B14F-4D97-AF65-F5344CB8AC3E}">
        <p14:creationId xmlns:p14="http://schemas.microsoft.com/office/powerpoint/2010/main" val="2010597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7727A50A-7D57-EF4F-9E08-4D47A6C0E71A}"/>
                  </a:ext>
                </a:extLst>
              </p:cNvPr>
              <p:cNvGraphicFramePr>
                <a:graphicFrameLocks noGrp="1"/>
              </p:cNvGraphicFramePr>
              <p:nvPr>
                <p:extLst>
                  <p:ext uri="{D42A27DB-BD31-4B8C-83A1-F6EECF244321}">
                    <p14:modId xmlns:p14="http://schemas.microsoft.com/office/powerpoint/2010/main" val="1424612797"/>
                  </p:ext>
                </p:extLst>
              </p:nvPr>
            </p:nvGraphicFramePr>
            <p:xfrm>
              <a:off x="424479" y="573463"/>
              <a:ext cx="10479047" cy="5878261"/>
            </p:xfrm>
            <a:graphic>
              <a:graphicData uri="http://schemas.openxmlformats.org/drawingml/2006/table">
                <a:tbl>
                  <a:tblPr firstRow="1" bandRow="1">
                    <a:tableStyleId>{5C22544A-7EE6-4342-B048-85BDC9FD1C3A}</a:tableStyleId>
                  </a:tblPr>
                  <a:tblGrid>
                    <a:gridCol w="1312207">
                      <a:extLst>
                        <a:ext uri="{9D8B030D-6E8A-4147-A177-3AD203B41FA5}">
                          <a16:colId xmlns:a16="http://schemas.microsoft.com/office/drawing/2014/main" val="3425095875"/>
                        </a:ext>
                      </a:extLst>
                    </a:gridCol>
                    <a:gridCol w="3025913">
                      <a:extLst>
                        <a:ext uri="{9D8B030D-6E8A-4147-A177-3AD203B41FA5}">
                          <a16:colId xmlns:a16="http://schemas.microsoft.com/office/drawing/2014/main" val="1728314954"/>
                        </a:ext>
                      </a:extLst>
                    </a:gridCol>
                    <a:gridCol w="2551292">
                      <a:extLst>
                        <a:ext uri="{9D8B030D-6E8A-4147-A177-3AD203B41FA5}">
                          <a16:colId xmlns:a16="http://schemas.microsoft.com/office/drawing/2014/main" val="583303923"/>
                        </a:ext>
                      </a:extLst>
                    </a:gridCol>
                    <a:gridCol w="3589635">
                      <a:extLst>
                        <a:ext uri="{9D8B030D-6E8A-4147-A177-3AD203B41FA5}">
                          <a16:colId xmlns:a16="http://schemas.microsoft.com/office/drawing/2014/main" val="862408566"/>
                        </a:ext>
                      </a:extLst>
                    </a:gridCol>
                  </a:tblGrid>
                  <a:tr h="0">
                    <a:tc>
                      <a:txBody>
                        <a:bodyPr/>
                        <a:lstStyle/>
                        <a:p>
                          <a:r>
                            <a:rPr lang="en-US" dirty="0"/>
                            <a:t>Space</a:t>
                          </a:r>
                        </a:p>
                      </a:txBody>
                      <a:tcPr/>
                    </a:tc>
                    <a:tc>
                      <a:txBody>
                        <a:bodyPr/>
                        <a:lstStyle/>
                        <a:p>
                          <a:r>
                            <a:rPr lang="en-US" dirty="0"/>
                            <a:t>Action</a:t>
                          </a:r>
                        </a:p>
                      </a:txBody>
                      <a:tcPr/>
                    </a:tc>
                    <a:tc>
                      <a:txBody>
                        <a:bodyPr/>
                        <a:lstStyle/>
                        <a:p>
                          <a:r>
                            <a:rPr lang="en-US" dirty="0"/>
                            <a:t>Data</a:t>
                          </a:r>
                        </a:p>
                      </a:txBody>
                      <a:tcPr/>
                    </a:tc>
                    <a:tc>
                      <a:txBody>
                        <a:bodyPr/>
                        <a:lstStyle/>
                        <a:p>
                          <a:r>
                            <a:rPr lang="en-US" dirty="0"/>
                            <a:t>F*Space = Space*F</a:t>
                          </a:r>
                        </a:p>
                      </a:txBody>
                      <a:tcPr/>
                    </a:tc>
                    <a:extLst>
                      <a:ext uri="{0D108BD9-81ED-4DB2-BD59-A6C34878D82A}">
                        <a16:rowId xmlns:a16="http://schemas.microsoft.com/office/drawing/2014/main" val="252941521"/>
                      </a:ext>
                    </a:extLst>
                  </a:tr>
                  <a:tr h="274557">
                    <a:tc>
                      <a:txBody>
                        <a:bodyPr/>
                        <a:lstStyle/>
                        <a:p>
                          <a:r>
                            <a:rPr lang="en-US" dirty="0"/>
                            <a:t>pass</a:t>
                          </a:r>
                        </a:p>
                      </a:txBody>
                      <a:tcPr/>
                    </a:tc>
                    <a:tc>
                      <a:txBody>
                        <a:bodyPr/>
                        <a:lstStyle/>
                        <a:p>
                          <a:r>
                            <a:rPr lang="en-US" dirty="0"/>
                            <a:t>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a:t>
                          </a:r>
                        </a:p>
                      </a:txBody>
                      <a:tcPr/>
                    </a:tc>
                    <a:tc>
                      <a:txBody>
                        <a:bodyPr/>
                        <a:lstStyle/>
                        <a:p>
                          <a:r>
                            <a:rPr lang="en-US" dirty="0"/>
                            <a:t>All data</a:t>
                          </a:r>
                        </a:p>
                      </a:txBody>
                      <a:tcPr/>
                    </a:tc>
                    <a:tc>
                      <a:txBody>
                        <a:bodyPr/>
                        <a:lstStyle/>
                        <a:p>
                          <a:r>
                            <a:rPr lang="en-US" dirty="0"/>
                            <a:t>F distributive</a:t>
                          </a:r>
                        </a:p>
                      </a:txBody>
                      <a:tcPr/>
                    </a:tc>
                    <a:extLst>
                      <a:ext uri="{0D108BD9-81ED-4DB2-BD59-A6C34878D82A}">
                        <a16:rowId xmlns:a16="http://schemas.microsoft.com/office/drawing/2014/main" val="1798670295"/>
                      </a:ext>
                    </a:extLst>
                  </a:tr>
                  <a:tr h="274557">
                    <a:tc>
                      <a:txBody>
                        <a:bodyPr/>
                        <a:lstStyle/>
                        <a:p>
                          <a:r>
                            <a:rPr lang="en-US" dirty="0"/>
                            <a:t>null</a:t>
                          </a:r>
                        </a:p>
                      </a:txBody>
                      <a:tcPr/>
                    </a:tc>
                    <a:tc>
                      <a:txBody>
                        <a:bodyPr/>
                        <a:lstStyle/>
                        <a:p>
                          <a:r>
                            <a:rPr lang="en-US" dirty="0"/>
                            <a:t>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p>
                      </a:txBody>
                      <a:tcPr/>
                    </a:tc>
                    <a:tc>
                      <a:txBody>
                        <a:bodyPr/>
                        <a:lstStyle/>
                        <a:p>
                          <a:r>
                            <a:rPr lang="en-US" dirty="0"/>
                            <a:t>() only </a:t>
                          </a:r>
                        </a:p>
                      </a:txBody>
                      <a:tcPr/>
                    </a:tc>
                    <a:tc>
                      <a:txBody>
                        <a:bodyPr/>
                        <a:lstStyle/>
                        <a:p>
                          <a:r>
                            <a:rPr lang="en-US" dirty="0"/>
                            <a:t>F:X = ()</a:t>
                          </a:r>
                        </a:p>
                      </a:txBody>
                      <a:tcPr/>
                    </a:tc>
                    <a:extLst>
                      <a:ext uri="{0D108BD9-81ED-4DB2-BD59-A6C34878D82A}">
                        <a16:rowId xmlns:a16="http://schemas.microsoft.com/office/drawing/2014/main" val="1039888401"/>
                      </a:ext>
                    </a:extLst>
                  </a:tr>
                  <a:tr h="346928">
                    <a:tc>
                      <a:txBody>
                        <a:bodyPr/>
                        <a:lstStyle/>
                        <a:p>
                          <a:r>
                            <a:rPr lang="en-US" dirty="0"/>
                            <a:t>first</a:t>
                          </a:r>
                        </a:p>
                      </a:txBody>
                      <a:tcPr/>
                    </a:tc>
                    <a:tc>
                      <a:txBody>
                        <a:bodyPr/>
                        <a:lstStyle/>
                        <a:p>
                          <a:r>
                            <a:rPr lang="en-US" dirty="0"/>
                            <a:t>a 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a:t>
                          </a:r>
                        </a:p>
                      </a:txBody>
                      <a:tcPr/>
                    </a:tc>
                    <a:tc>
                      <a:txBody>
                        <a:bodyPr/>
                        <a:lstStyle/>
                        <a:p>
                          <a:r>
                            <a:rPr lang="en-US" dirty="0"/>
                            <a:t>Single atoms</a:t>
                          </a:r>
                        </a:p>
                      </a:txBody>
                      <a:tcPr/>
                    </a:tc>
                    <a:tc>
                      <a:txBody>
                        <a:bodyPr/>
                        <a:lstStyle/>
                        <a:p>
                          <a:r>
                            <a:rPr lang="en-US" dirty="0"/>
                            <a:t>F dependent only on the first atom</a:t>
                          </a:r>
                        </a:p>
                      </a:txBody>
                      <a:tcPr/>
                    </a:tc>
                    <a:extLst>
                      <a:ext uri="{0D108BD9-81ED-4DB2-BD59-A6C34878D82A}">
                        <a16:rowId xmlns:a16="http://schemas.microsoft.com/office/drawing/2014/main" val="1104856656"/>
                      </a:ext>
                    </a:extLst>
                  </a:tr>
                  <a:tr h="274557">
                    <a:tc>
                      <a:txBody>
                        <a:bodyPr/>
                        <a:lstStyle/>
                        <a:p>
                          <a:r>
                            <a:rPr lang="en-US" dirty="0"/>
                            <a:t>bool</a:t>
                          </a:r>
                        </a:p>
                      </a:txBody>
                      <a:tcPr/>
                    </a:tc>
                    <a:tc>
                      <a:txBody>
                        <a:bodyPr/>
                        <a:lstStyle/>
                        <a:p>
                          <a:r>
                            <a:rPr lang="en-US" dirty="0"/>
                            <a:t>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 or (</a:t>
                          </a:r>
                          <a:r>
                            <a:rPr lang="en-US" dirty="0">
                              <a:sym typeface="Wingdings" pitchFamily="2" charset="2"/>
                            </a:rPr>
                            <a:t>:)</a:t>
                          </a:r>
                          <a:endParaRPr lang="en-US" dirty="0"/>
                        </a:p>
                      </a:txBody>
                      <a:tcPr/>
                    </a:tc>
                    <a:tc>
                      <a:txBody>
                        <a:bodyPr/>
                        <a:lstStyle/>
                        <a:p>
                          <a:r>
                            <a:rPr lang="en-US" dirty="0"/>
                            <a:t>True/false</a:t>
                          </a:r>
                        </a:p>
                      </a:txBody>
                      <a:tcPr/>
                    </a:tc>
                    <a:tc>
                      <a:txBody>
                        <a:bodyPr/>
                        <a:lstStyle/>
                        <a:p>
                          <a:r>
                            <a:rPr lang="en-US" dirty="0"/>
                            <a:t>F:X preserves </a:t>
                          </a:r>
                          <a:r>
                            <a:rPr lang="en-US" dirty="0" err="1"/>
                            <a:t>bool:X</a:t>
                          </a:r>
                          <a:endParaRPr lang="en-US" dirty="0"/>
                        </a:p>
                      </a:txBody>
                      <a:tcPr/>
                    </a:tc>
                    <a:extLst>
                      <a:ext uri="{0D108BD9-81ED-4DB2-BD59-A6C34878D82A}">
                        <a16:rowId xmlns:a16="http://schemas.microsoft.com/office/drawing/2014/main" val="472330938"/>
                      </a:ext>
                    </a:extLst>
                  </a:tr>
                  <a:tr h="436458">
                    <a:tc>
                      <a:txBody>
                        <a:bodyPr/>
                        <a:lstStyle/>
                        <a:p>
                          <a:r>
                            <a:rPr lang="en-US" dirty="0"/>
                            <a:t>type n</a:t>
                          </a:r>
                        </a:p>
                      </a:txBody>
                      <a:tcPr/>
                    </a:tc>
                    <a:tc>
                      <a:txBody>
                        <a:bodyPr/>
                        <a:lstStyle/>
                        <a:p>
                          <a:r>
                            <a:rPr lang="en-US" sz="1600" dirty="0"/>
                            <a:t>A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(n:2) (n:1) (n:5) </a:t>
                          </a:r>
                        </a:p>
                      </a:txBody>
                      <a:tcPr/>
                    </a:tc>
                    <a:tc>
                      <a:txBody>
                        <a:bodyPr/>
                        <a:lstStyle/>
                        <a:p>
                          <a:r>
                            <a:rPr lang="en-US" dirty="0"/>
                            <a:t>Natural numbers</a:t>
                          </a:r>
                        </a:p>
                      </a:txBody>
                      <a:tcPr/>
                    </a:tc>
                    <a:tc>
                      <a:txBody>
                        <a:bodyPr/>
                        <a:lstStyle/>
                        <a:p>
                          <a:r>
                            <a:rPr lang="en-US" dirty="0"/>
                            <a:t>(type n) * F * (type n) for any F</a:t>
                          </a:r>
                        </a:p>
                      </a:txBody>
                      <a:tcPr/>
                    </a:tc>
                    <a:extLst>
                      <a:ext uri="{0D108BD9-81ED-4DB2-BD59-A6C34878D82A}">
                        <a16:rowId xmlns:a16="http://schemas.microsoft.com/office/drawing/2014/main" val="219725921"/>
                      </a:ext>
                    </a:extLst>
                  </a:tr>
                  <a:tr h="346928">
                    <a:tc>
                      <a:txBody>
                        <a:bodyPr/>
                        <a:lstStyle/>
                        <a:p>
                          <a:r>
                            <a:rPr lang="en-US" dirty="0"/>
                            <a:t>sum n</a:t>
                          </a:r>
                        </a:p>
                      </a:txBody>
                      <a:tcPr/>
                    </a:tc>
                    <a:tc>
                      <a:txBody>
                        <a:bodyPr/>
                        <a:lstStyle/>
                        <a:p>
                          <a:r>
                            <a:rPr lang="en-US" sz="1600" dirty="0"/>
                            <a:t>(n:2) (n:1) (n:5)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(n:8)</a:t>
                          </a:r>
                        </a:p>
                      </a:txBody>
                      <a:tcPr/>
                    </a:tc>
                    <a:tc>
                      <a:txBody>
                        <a:bodyPr/>
                        <a:lstStyle/>
                        <a:p>
                          <a:r>
                            <a:rPr lang="en-US" dirty="0"/>
                            <a:t>Natural numbers</a:t>
                          </a:r>
                        </a:p>
                      </a:txBody>
                      <a:tcPr/>
                    </a:tc>
                    <a:tc>
                      <a:txBody>
                        <a:bodyPr/>
                        <a:lstStyle/>
                        <a:p>
                          <a:r>
                            <a:rPr lang="en-US" dirty="0"/>
                            <a:t>F(n</a:t>
                          </a:r>
                          <a:r>
                            <a:rPr lang="en-US" baseline="-25000" dirty="0"/>
                            <a:t>1</a:t>
                          </a:r>
                          <a:r>
                            <a:rPr lang="en-US" dirty="0"/>
                            <a:t>+n</a:t>
                          </a:r>
                          <a:r>
                            <a:rPr lang="en-US" baseline="-25000" dirty="0"/>
                            <a:t>2</a:t>
                          </a:r>
                          <a:r>
                            <a:rPr lang="en-US" dirty="0"/>
                            <a:t>) = F(n</a:t>
                          </a:r>
                          <a:r>
                            <a:rPr lang="en-US" baseline="-25000" dirty="0"/>
                            <a:t>1</a:t>
                          </a:r>
                          <a:r>
                            <a:rPr lang="en-US" dirty="0"/>
                            <a:t>)+F(n</a:t>
                          </a:r>
                          <a:r>
                            <a:rPr lang="en-US" baseline="-25000" dirty="0"/>
                            <a:t>2</a:t>
                          </a:r>
                          <a:r>
                            <a:rPr lang="en-US" dirty="0"/>
                            <a:t>)</a:t>
                          </a:r>
                        </a:p>
                      </a:txBody>
                      <a:tcPr/>
                    </a:tc>
                    <a:extLst>
                      <a:ext uri="{0D108BD9-81ED-4DB2-BD59-A6C34878D82A}">
                        <a16:rowId xmlns:a16="http://schemas.microsoft.com/office/drawing/2014/main" val="426411591"/>
                      </a:ext>
                    </a:extLst>
                  </a:tr>
                  <a:tr h="346928">
                    <a:tc>
                      <a:txBody>
                        <a:bodyPr/>
                        <a:lstStyle/>
                        <a:p>
                          <a:r>
                            <a:rPr lang="en-US" dirty="0"/>
                            <a:t>prod n</a:t>
                          </a:r>
                        </a:p>
                      </a:txBody>
                      <a:tcPr/>
                    </a:tc>
                    <a:tc>
                      <a:txBody>
                        <a:bodyPr/>
                        <a:lstStyle/>
                        <a:p>
                          <a:r>
                            <a:rPr lang="en-US" sz="1600" dirty="0"/>
                            <a:t>(n:2) (n:1) (n:5)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(n:10)</a:t>
                          </a:r>
                        </a:p>
                      </a:txBody>
                      <a:tcPr/>
                    </a:tc>
                    <a:tc>
                      <a:txBody>
                        <a:bodyPr/>
                        <a:lstStyle/>
                        <a:p>
                          <a:r>
                            <a:rPr lang="en-US" dirty="0"/>
                            <a:t>Natural numbers</a:t>
                          </a:r>
                        </a:p>
                      </a:txBody>
                      <a:tcPr/>
                    </a:tc>
                    <a:tc>
                      <a:txBody>
                        <a:bodyPr/>
                        <a:lstStyle/>
                        <a:p>
                          <a:r>
                            <a:rPr lang="en-US" dirty="0"/>
                            <a:t>F(n</a:t>
                          </a:r>
                          <a:r>
                            <a:rPr lang="en-US" baseline="-25000" dirty="0"/>
                            <a:t>1 </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oMath>
                          </a14:m>
                          <a:r>
                            <a:rPr lang="en-US" dirty="0"/>
                            <a:t> n</a:t>
                          </a:r>
                          <a:r>
                            <a:rPr lang="en-US" baseline="-25000" dirty="0"/>
                            <a:t>2</a:t>
                          </a:r>
                          <a:r>
                            <a:rPr lang="en-US" dirty="0"/>
                            <a:t>) = F(n</a:t>
                          </a:r>
                          <a:r>
                            <a:rPr lang="en-US" baseline="-25000" dirty="0"/>
                            <a:t>1</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F(n</a:t>
                          </a:r>
                          <a:r>
                            <a:rPr lang="en-US" baseline="-25000" dirty="0"/>
                            <a:t>2</a:t>
                          </a:r>
                          <a:r>
                            <a:rPr lang="en-US" dirty="0"/>
                            <a:t>)</a:t>
                          </a:r>
                        </a:p>
                      </a:txBody>
                      <a:tcPr/>
                    </a:tc>
                    <a:extLst>
                      <a:ext uri="{0D108BD9-81ED-4DB2-BD59-A6C34878D82A}">
                        <a16:rowId xmlns:a16="http://schemas.microsoft.com/office/drawing/2014/main" val="3387248326"/>
                      </a:ext>
                    </a:extLst>
                  </a:tr>
                  <a:tr h="346928">
                    <a:tc>
                      <a:txBody>
                        <a:bodyPr/>
                        <a:lstStyle/>
                        <a:p>
                          <a:r>
                            <a:rPr lang="en-US" dirty="0"/>
                            <a:t>sort n</a:t>
                          </a:r>
                        </a:p>
                      </a:txBody>
                      <a:tcPr/>
                    </a:tc>
                    <a:tc>
                      <a:txBody>
                        <a:bodyPr/>
                        <a:lstStyle/>
                        <a:p>
                          <a:r>
                            <a:rPr lang="en-US" sz="1600" dirty="0"/>
                            <a:t>(n:2) (n:1) (n:5)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(n:1) (n:2) (n:5)</a:t>
                          </a:r>
                        </a:p>
                      </a:txBody>
                      <a:tcPr/>
                    </a:tc>
                    <a:tc>
                      <a:txBody>
                        <a:bodyPr/>
                        <a:lstStyle/>
                        <a:p>
                          <a:r>
                            <a:rPr lang="en-US" dirty="0"/>
                            <a:t>Natural numbers</a:t>
                          </a:r>
                        </a:p>
                      </a:txBody>
                      <a:tcPr/>
                    </a:tc>
                    <a:tc>
                      <a:txBody>
                        <a:bodyPr/>
                        <a:lstStyle/>
                        <a:p>
                          <a:r>
                            <a:rPr lang="en-US" dirty="0"/>
                            <a:t>n</a:t>
                          </a:r>
                          <a:r>
                            <a:rPr lang="en-US" baseline="-25000" dirty="0"/>
                            <a:t>1</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n</a:t>
                          </a:r>
                          <a:r>
                            <a:rPr lang="en-US" baseline="-25000" dirty="0"/>
                            <a:t>2</a:t>
                          </a:r>
                          <a:r>
                            <a:rPr lang="en-US" dirty="0"/>
                            <a:t> implies F(n</a:t>
                          </a:r>
                          <a:r>
                            <a:rPr lang="en-US" baseline="-25000" dirty="0"/>
                            <a:t>1</a:t>
                          </a:r>
                          <a:r>
                            <a:rPr lang="en-US" dirty="0"/>
                            <a:t>)</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F(n</a:t>
                          </a:r>
                          <a:r>
                            <a:rPr lang="en-US" baseline="-25000" dirty="0"/>
                            <a:t>2</a:t>
                          </a:r>
                          <a:r>
                            <a:rPr lang="en-US" dirty="0"/>
                            <a:t>)</a:t>
                          </a:r>
                        </a:p>
                      </a:txBody>
                      <a:tcPr/>
                    </a:tc>
                    <a:extLst>
                      <a:ext uri="{0D108BD9-81ED-4DB2-BD59-A6C34878D82A}">
                        <a16:rowId xmlns:a16="http://schemas.microsoft.com/office/drawing/2014/main" val="845147950"/>
                      </a:ext>
                    </a:extLst>
                  </a:tr>
                  <a:tr h="346928">
                    <a:tc>
                      <a:txBody>
                        <a:bodyPr/>
                        <a:lstStyle/>
                        <a:p>
                          <a:r>
                            <a:rPr lang="en-US" dirty="0"/>
                            <a:t>set n </a:t>
                          </a:r>
                        </a:p>
                      </a:txBody>
                      <a:tcPr/>
                    </a:tc>
                    <a:tc>
                      <a:txBody>
                        <a:bodyPr/>
                        <a:lstStyle/>
                        <a:p>
                          <a:r>
                            <a:rPr lang="en-US" sz="1600" dirty="0"/>
                            <a:t>(n:2) (n:1) (n:5)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equiv.</a:t>
                          </a:r>
                          <a:r>
                            <a:rPr lang="en-US" sz="1600" baseline="0" dirty="0"/>
                            <a:t> classes</a:t>
                          </a:r>
                          <a:endParaRPr lang="en-US" sz="1600" dirty="0"/>
                        </a:p>
                      </a:txBody>
                      <a:tcPr/>
                    </a:tc>
                    <a:tc>
                      <a:txBody>
                        <a:bodyPr/>
                        <a:lstStyle/>
                        <a:p>
                          <a:r>
                            <a:rPr lang="en-US" dirty="0"/>
                            <a:t>Equivalence classes</a:t>
                          </a:r>
                        </a:p>
                      </a:txBody>
                      <a:tcPr/>
                    </a:tc>
                    <a:tc>
                      <a:txBody>
                        <a:bodyPr/>
                        <a:lstStyle/>
                        <a:p>
                          <a:r>
                            <a:rPr lang="en-US" dirty="0"/>
                            <a:t>F preserves class </a:t>
                          </a:r>
                        </a:p>
                      </a:txBody>
                      <a:tcPr/>
                    </a:tc>
                    <a:extLst>
                      <a:ext uri="{0D108BD9-81ED-4DB2-BD59-A6C34878D82A}">
                        <a16:rowId xmlns:a16="http://schemas.microsoft.com/office/drawing/2014/main" val="1477131525"/>
                      </a:ext>
                    </a:extLst>
                  </a:tr>
                  <a:tr h="346928">
                    <a:tc>
                      <a:txBody>
                        <a:bodyPr/>
                        <a:lstStyle/>
                        <a:p>
                          <a:r>
                            <a:rPr lang="en-US" dirty="0"/>
                            <a:t>Sum 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aseline="0" dirty="0"/>
                            <a:t>f</a:t>
                          </a:r>
                          <a:r>
                            <a:rPr lang="en-US" sz="1600" baseline="-25000" dirty="0"/>
                            <a:t>1</a:t>
                          </a:r>
                          <a:r>
                            <a:rPr lang="en-US" sz="1600" dirty="0"/>
                            <a:t> f</a:t>
                          </a:r>
                          <a:r>
                            <a:rPr lang="en-US" sz="1600" baseline="-25000" dirty="0"/>
                            <a:t>2</a:t>
                          </a:r>
                          <a:r>
                            <a:rPr lang="en-US" sz="1600" dirty="0"/>
                            <a:t>…</a:t>
                          </a:r>
                          <a:r>
                            <a:rPr lang="en-US" sz="1600" dirty="0" err="1"/>
                            <a:t>f</a:t>
                          </a:r>
                          <a:r>
                            <a:rPr lang="en-US" sz="1600" baseline="-25000" dirty="0" err="1"/>
                            <a:t>n</a:t>
                          </a:r>
                          <a:r>
                            <a:rPr lang="en-US" sz="1600"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f</a:t>
                          </a:r>
                          <a:r>
                            <a:rPr lang="en-US" sz="1600" baseline="-25000" dirty="0"/>
                            <a:t>1</a:t>
                          </a:r>
                          <a:r>
                            <a:rPr lang="en-US" sz="1600" dirty="0"/>
                            <a:t>*f</a:t>
                          </a:r>
                          <a:r>
                            <a:rPr lang="en-US" sz="1600" baseline="-25000" dirty="0"/>
                            <a:t>2</a:t>
                          </a:r>
                          <a:r>
                            <a:rPr lang="en-US" sz="1600" dirty="0"/>
                            <a:t>*…*</a:t>
                          </a:r>
                          <a:r>
                            <a:rPr lang="en-US" sz="1600" dirty="0" err="1"/>
                            <a:t>f</a:t>
                          </a:r>
                          <a:r>
                            <a:rPr lang="en-US" sz="1600" baseline="-25000" dirty="0" err="1"/>
                            <a:t>n</a:t>
                          </a:r>
                          <a:endParaRPr lang="en-US" sz="1600" baseline="-25000" dirty="0"/>
                        </a:p>
                      </a:txBody>
                      <a:tcPr/>
                    </a:tc>
                    <a:tc>
                      <a:txBody>
                        <a:bodyPr/>
                        <a:lstStyle/>
                        <a:p>
                          <a:r>
                            <a:rPr lang="en-US" dirty="0"/>
                            <a:t>Linear n</a:t>
                          </a:r>
                          <a14:m>
                            <m:oMath xmlns:m="http://schemas.openxmlformats.org/officeDocument/2006/math">
                              <m:r>
                                <a:rPr lang="en-US" sz="1800" b="0" i="0" smtClean="0">
                                  <a:latin typeface="Cambria Math" panose="02040503050406030204" pitchFamily="18" charset="0"/>
                                  <a:ea typeface="Cambria Math" panose="02040503050406030204" pitchFamily="18" charset="0"/>
                                </a:rPr>
                                <m:t> </m:t>
                              </m:r>
                              <m:r>
                                <a:rPr lang="en-US" sz="180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n</m:t>
                              </m:r>
                            </m:oMath>
                          </a14:m>
                          <a:r>
                            <a:rPr lang="en-US" dirty="0"/>
                            <a:t> maps</a:t>
                          </a:r>
                        </a:p>
                      </a:txBody>
                      <a:tcPr/>
                    </a:tc>
                    <a:tc>
                      <a:txBody>
                        <a:bodyPr/>
                        <a:lstStyle/>
                        <a:p>
                          <a:r>
                            <a:rPr lang="en-US" dirty="0"/>
                            <a:t>F preserves composition</a:t>
                          </a:r>
                        </a:p>
                      </a:txBody>
                      <a:tcPr/>
                    </a:tc>
                    <a:extLst>
                      <a:ext uri="{0D108BD9-81ED-4DB2-BD59-A6C34878D82A}">
                        <a16:rowId xmlns:a16="http://schemas.microsoft.com/office/drawing/2014/main" val="1039858748"/>
                      </a:ext>
                    </a:extLst>
                  </a:tr>
                  <a:tr h="495612">
                    <a:tc>
                      <a:txBody>
                        <a:bodyPr/>
                        <a:lstStyle/>
                        <a:p>
                          <a:r>
                            <a:rPr lang="en-US" dirty="0"/>
                            <a:t>Sum</a:t>
                          </a:r>
                        </a:p>
                      </a:txBody>
                      <a:tcPr/>
                    </a:tc>
                    <a:tc>
                      <a:txBody>
                        <a:bodyPr/>
                        <a:lstStyle/>
                        <a:p>
                          <a:r>
                            <a:rPr lang="en-US" baseline="0" dirty="0"/>
                            <a:t>f</a:t>
                          </a:r>
                          <a:r>
                            <a:rPr lang="en-US" baseline="-25000" dirty="0"/>
                            <a:t>1</a:t>
                          </a:r>
                          <a:r>
                            <a:rPr lang="en-US" dirty="0"/>
                            <a:t> f</a:t>
                          </a:r>
                          <a:r>
                            <a:rPr lang="en-US" baseline="-25000" dirty="0"/>
                            <a:t>2</a:t>
                          </a:r>
                          <a:r>
                            <a:rPr lang="en-US" dirty="0"/>
                            <a:t>…</a:t>
                          </a:r>
                          <a:r>
                            <a:rPr lang="en-US" dirty="0" err="1"/>
                            <a:t>f</a:t>
                          </a:r>
                          <a:r>
                            <a:rPr lang="en-US" baseline="-25000" dirty="0" err="1"/>
                            <a:t>n</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a:t>
                          </a:r>
                          <a:r>
                            <a:rPr lang="en-US" baseline="-25000" dirty="0"/>
                            <a:t>1</a:t>
                          </a:r>
                          <a:r>
                            <a:rPr lang="en-US" dirty="0"/>
                            <a:t>*f</a:t>
                          </a:r>
                          <a:r>
                            <a:rPr lang="en-US" baseline="-25000" dirty="0"/>
                            <a:t>2</a:t>
                          </a:r>
                          <a:r>
                            <a:rPr lang="en-US" dirty="0"/>
                            <a:t>*…*</a:t>
                          </a:r>
                          <a:r>
                            <a:rPr lang="en-US" dirty="0" err="1"/>
                            <a:t>f</a:t>
                          </a:r>
                          <a:r>
                            <a:rPr lang="en-US" baseline="-25000" dirty="0" err="1"/>
                            <a:t>n</a:t>
                          </a:r>
                          <a:endParaRPr lang="en-US" baseline="-25000" dirty="0"/>
                        </a:p>
                      </a:txBody>
                      <a:tcPr/>
                    </a:tc>
                    <a:tc>
                      <a:txBody>
                        <a:bodyPr/>
                        <a:lstStyle/>
                        <a:p>
                          <a:r>
                            <a:rPr lang="en-US" dirty="0"/>
                            <a:t>Linear maps</a:t>
                          </a:r>
                        </a:p>
                      </a:txBody>
                      <a:tcPr/>
                    </a:tc>
                    <a:tc>
                      <a:txBody>
                        <a:bodyPr/>
                        <a:lstStyle/>
                        <a:p>
                          <a:r>
                            <a:rPr lang="en-US" dirty="0"/>
                            <a:t>F preserves composition</a:t>
                          </a:r>
                        </a:p>
                      </a:txBody>
                      <a:tcPr/>
                    </a:tc>
                    <a:extLst>
                      <a:ext uri="{0D108BD9-81ED-4DB2-BD59-A6C34878D82A}">
                        <a16:rowId xmlns:a16="http://schemas.microsoft.com/office/drawing/2014/main" val="346802511"/>
                      </a:ext>
                    </a:extLst>
                  </a:tr>
                  <a:tr h="495612">
                    <a:tc>
                      <a:txBody>
                        <a:bodyPr/>
                        <a:lstStyle/>
                        <a:p>
                          <a:r>
                            <a:rPr lang="en-US" dirty="0"/>
                            <a:t>Space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a:t>
                          </a:r>
                          <a14:m>
                            <m:oMath xmlns:m="http://schemas.openxmlformats.org/officeDocument/2006/math">
                              <m:r>
                                <a:rPr lang="en-US" sz="1800" i="1" smtClean="0">
                                  <a:latin typeface="Cambria Math" panose="02040503050406030204" pitchFamily="18" charset="0"/>
                                  <a:ea typeface="Cambria Math" panose="02040503050406030204" pitchFamily="18" charset="0"/>
                                </a:rPr>
                                <m:t>→</m:t>
                              </m:r>
                            </m:oMath>
                          </a14:m>
                          <a:r>
                            <a:rPr lang="en-US" dirty="0"/>
                            <a:t> S</a:t>
                          </a:r>
                          <a:r>
                            <a:rPr lang="en-US" baseline="-25000" dirty="0"/>
                            <a:t>1</a:t>
                          </a:r>
                          <a:r>
                            <a:rPr lang="en-US" baseline="0" dirty="0"/>
                            <a:t> S</a:t>
                          </a:r>
                          <a:r>
                            <a:rPr lang="en-US" baseline="-25000" dirty="0"/>
                            <a:t>2</a:t>
                          </a:r>
                          <a:r>
                            <a:rPr lang="en-US" baseline="0" dirty="0"/>
                            <a:t> S</a:t>
                          </a:r>
                          <a:r>
                            <a:rPr lang="en-US" baseline="-25000" dirty="0"/>
                            <a:t>3</a:t>
                          </a:r>
                          <a:r>
                            <a:rPr lang="en-US" baseline="0" dirty="0"/>
                            <a:t>…S</a:t>
                          </a:r>
                          <a:r>
                            <a:rPr lang="en-US" baseline="-25000" dirty="0"/>
                            <a:t>n</a:t>
                          </a:r>
                          <a:endParaRPr lang="en-US" dirty="0"/>
                        </a:p>
                      </a:txBody>
                      <a:tcPr/>
                    </a:tc>
                    <a:tc>
                      <a:txBody>
                        <a:bodyPr/>
                        <a:lstStyle/>
                        <a:p>
                          <a:r>
                            <a:rPr lang="en-US" dirty="0"/>
                            <a:t>Spaces</a:t>
                          </a:r>
                        </a:p>
                      </a:txBody>
                      <a:tcPr/>
                    </a:tc>
                    <a:tc>
                      <a:txBody>
                        <a:bodyPr/>
                        <a:lstStyle/>
                        <a:p>
                          <a:r>
                            <a:rPr lang="en-US" dirty="0"/>
                            <a:t>Space*F*Space for any F</a:t>
                          </a:r>
                        </a:p>
                      </a:txBody>
                      <a:tcPr/>
                    </a:tc>
                    <a:extLst>
                      <a:ext uri="{0D108BD9-81ED-4DB2-BD59-A6C34878D82A}">
                        <a16:rowId xmlns:a16="http://schemas.microsoft.com/office/drawing/2014/main" val="556317022"/>
                      </a:ext>
                    </a:extLst>
                  </a:tr>
                  <a:tr h="792979">
                    <a:tc>
                      <a:txBody>
                        <a:bodyPr/>
                        <a:lstStyle/>
                        <a:p>
                          <a:r>
                            <a:rPr lang="en-US" dirty="0" err="1"/>
                            <a:t>Mor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a:t>
                          </a:r>
                          <a:r>
                            <a:rPr lang="en-US" baseline="-25000" dirty="0"/>
                            <a:t>1</a:t>
                          </a:r>
                          <a:r>
                            <a:rPr lang="en-US" dirty="0"/>
                            <a:t> f</a:t>
                          </a:r>
                          <a:r>
                            <a:rPr lang="en-US" baseline="-25000" dirty="0"/>
                            <a:t>2</a:t>
                          </a:r>
                          <a:r>
                            <a:rPr lang="en-US" dirty="0"/>
                            <a:t>…</a:t>
                          </a:r>
                          <a:r>
                            <a:rPr lang="en-US" dirty="0" err="1"/>
                            <a:t>f</a:t>
                          </a:r>
                          <a:r>
                            <a:rPr lang="en-US" baseline="-25000" dirty="0" err="1"/>
                            <a:t>n</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a:t>
                          </a:r>
                          <a:r>
                            <a:rPr lang="en-US" baseline="-25000" dirty="0"/>
                            <a:t>1</a:t>
                          </a:r>
                          <a:r>
                            <a:rPr lang="en-US" dirty="0"/>
                            <a:t>*f</a:t>
                          </a:r>
                          <a:r>
                            <a:rPr lang="en-US" baseline="-25000" dirty="0"/>
                            <a:t>2</a:t>
                          </a:r>
                          <a:r>
                            <a:rPr lang="en-US" dirty="0"/>
                            <a:t>*…*</a:t>
                          </a:r>
                          <a:r>
                            <a:rPr lang="en-US" dirty="0" err="1"/>
                            <a:t>f</a:t>
                          </a:r>
                          <a:r>
                            <a:rPr lang="en-US" baseline="-25000" dirty="0" err="1"/>
                            <a:t>n</a:t>
                          </a:r>
                          <a:endParaRPr lang="en-US" baseline="-25000" dirty="0"/>
                        </a:p>
                      </a:txBody>
                      <a:tcPr/>
                    </a:tc>
                    <a:tc>
                      <a:txBody>
                        <a:bodyPr/>
                        <a:lstStyle/>
                        <a:p>
                          <a:r>
                            <a:rPr lang="en-US" dirty="0"/>
                            <a:t>Morphisms</a:t>
                          </a:r>
                        </a:p>
                      </a:txBody>
                      <a:tcPr/>
                    </a:tc>
                    <a:tc>
                      <a:txBody>
                        <a:bodyPr/>
                        <a:lstStyle/>
                        <a:p>
                          <a:r>
                            <a:rPr lang="en-US" dirty="0"/>
                            <a:t>Functorial</a:t>
                          </a:r>
                        </a:p>
                        <a:p>
                          <a:endParaRPr lang="en-US" dirty="0"/>
                        </a:p>
                      </a:txBody>
                      <a:tcPr/>
                    </a:tc>
                    <a:extLst>
                      <a:ext uri="{0D108BD9-81ED-4DB2-BD59-A6C34878D82A}">
                        <a16:rowId xmlns:a16="http://schemas.microsoft.com/office/drawing/2014/main" val="3928066106"/>
                      </a:ext>
                    </a:extLst>
                  </a:tr>
                </a:tbl>
              </a:graphicData>
            </a:graphic>
          </p:graphicFrame>
        </mc:Choice>
        <mc:Fallback>
          <p:graphicFrame>
            <p:nvGraphicFramePr>
              <p:cNvPr id="4" name="Table 3">
                <a:extLst>
                  <a:ext uri="{FF2B5EF4-FFF2-40B4-BE49-F238E27FC236}">
                    <a16:creationId xmlns:a16="http://schemas.microsoft.com/office/drawing/2014/main" id="{7727A50A-7D57-EF4F-9E08-4D47A6C0E71A}"/>
                  </a:ext>
                </a:extLst>
              </p:cNvPr>
              <p:cNvGraphicFramePr>
                <a:graphicFrameLocks noGrp="1"/>
              </p:cNvGraphicFramePr>
              <p:nvPr>
                <p:extLst>
                  <p:ext uri="{D42A27DB-BD31-4B8C-83A1-F6EECF244321}">
                    <p14:modId xmlns:p14="http://schemas.microsoft.com/office/powerpoint/2010/main" val="1424612797"/>
                  </p:ext>
                </p:extLst>
              </p:nvPr>
            </p:nvGraphicFramePr>
            <p:xfrm>
              <a:off x="424479" y="573463"/>
              <a:ext cx="10479047" cy="5878261"/>
            </p:xfrm>
            <a:graphic>
              <a:graphicData uri="http://schemas.openxmlformats.org/drawingml/2006/table">
                <a:tbl>
                  <a:tblPr firstRow="1" bandRow="1">
                    <a:tableStyleId>{5C22544A-7EE6-4342-B048-85BDC9FD1C3A}</a:tableStyleId>
                  </a:tblPr>
                  <a:tblGrid>
                    <a:gridCol w="1312207">
                      <a:extLst>
                        <a:ext uri="{9D8B030D-6E8A-4147-A177-3AD203B41FA5}">
                          <a16:colId xmlns:a16="http://schemas.microsoft.com/office/drawing/2014/main" val="3425095875"/>
                        </a:ext>
                      </a:extLst>
                    </a:gridCol>
                    <a:gridCol w="3025913">
                      <a:extLst>
                        <a:ext uri="{9D8B030D-6E8A-4147-A177-3AD203B41FA5}">
                          <a16:colId xmlns:a16="http://schemas.microsoft.com/office/drawing/2014/main" val="1728314954"/>
                        </a:ext>
                      </a:extLst>
                    </a:gridCol>
                    <a:gridCol w="2551292">
                      <a:extLst>
                        <a:ext uri="{9D8B030D-6E8A-4147-A177-3AD203B41FA5}">
                          <a16:colId xmlns:a16="http://schemas.microsoft.com/office/drawing/2014/main" val="583303923"/>
                        </a:ext>
                      </a:extLst>
                    </a:gridCol>
                    <a:gridCol w="3589635">
                      <a:extLst>
                        <a:ext uri="{9D8B030D-6E8A-4147-A177-3AD203B41FA5}">
                          <a16:colId xmlns:a16="http://schemas.microsoft.com/office/drawing/2014/main" val="862408566"/>
                        </a:ext>
                      </a:extLst>
                    </a:gridCol>
                  </a:tblGrid>
                  <a:tr h="365760">
                    <a:tc>
                      <a:txBody>
                        <a:bodyPr/>
                        <a:lstStyle/>
                        <a:p>
                          <a:r>
                            <a:rPr lang="en-US" dirty="0"/>
                            <a:t>Space</a:t>
                          </a:r>
                        </a:p>
                      </a:txBody>
                      <a:tcPr/>
                    </a:tc>
                    <a:tc>
                      <a:txBody>
                        <a:bodyPr/>
                        <a:lstStyle/>
                        <a:p>
                          <a:r>
                            <a:rPr lang="en-US" dirty="0"/>
                            <a:t>Action</a:t>
                          </a:r>
                        </a:p>
                      </a:txBody>
                      <a:tcPr/>
                    </a:tc>
                    <a:tc>
                      <a:txBody>
                        <a:bodyPr/>
                        <a:lstStyle/>
                        <a:p>
                          <a:r>
                            <a:rPr lang="en-US" dirty="0"/>
                            <a:t>Data</a:t>
                          </a:r>
                        </a:p>
                      </a:txBody>
                      <a:tcPr/>
                    </a:tc>
                    <a:tc>
                      <a:txBody>
                        <a:bodyPr/>
                        <a:lstStyle/>
                        <a:p>
                          <a:r>
                            <a:rPr lang="en-US" dirty="0"/>
                            <a:t>F*Space = Space*F</a:t>
                          </a:r>
                        </a:p>
                      </a:txBody>
                      <a:tcPr/>
                    </a:tc>
                    <a:extLst>
                      <a:ext uri="{0D108BD9-81ED-4DB2-BD59-A6C34878D82A}">
                        <a16:rowId xmlns:a16="http://schemas.microsoft.com/office/drawing/2014/main" val="252941521"/>
                      </a:ext>
                    </a:extLst>
                  </a:tr>
                  <a:tr h="365760">
                    <a:tc>
                      <a:txBody>
                        <a:bodyPr/>
                        <a:lstStyle/>
                        <a:p>
                          <a:r>
                            <a:rPr lang="en-US" dirty="0"/>
                            <a:t>pass</a:t>
                          </a:r>
                        </a:p>
                      </a:txBody>
                      <a:tcPr/>
                    </a:tc>
                    <a:tc>
                      <a:txBody>
                        <a:bodyPr/>
                        <a:lstStyle/>
                        <a:p>
                          <a:endParaRPr lang="en-US"/>
                        </a:p>
                      </a:txBody>
                      <a:tcPr>
                        <a:blipFill>
                          <a:blip r:embed="rId2"/>
                          <a:stretch>
                            <a:fillRect l="-43515" t="-106897" r="-202929" b="-1400000"/>
                          </a:stretch>
                        </a:blipFill>
                      </a:tcPr>
                    </a:tc>
                    <a:tc>
                      <a:txBody>
                        <a:bodyPr/>
                        <a:lstStyle/>
                        <a:p>
                          <a:r>
                            <a:rPr lang="en-US" dirty="0"/>
                            <a:t>All data</a:t>
                          </a:r>
                        </a:p>
                      </a:txBody>
                      <a:tcPr/>
                    </a:tc>
                    <a:tc>
                      <a:txBody>
                        <a:bodyPr/>
                        <a:lstStyle/>
                        <a:p>
                          <a:r>
                            <a:rPr lang="en-US" dirty="0"/>
                            <a:t>F distributive</a:t>
                          </a:r>
                        </a:p>
                      </a:txBody>
                      <a:tcPr/>
                    </a:tc>
                    <a:extLst>
                      <a:ext uri="{0D108BD9-81ED-4DB2-BD59-A6C34878D82A}">
                        <a16:rowId xmlns:a16="http://schemas.microsoft.com/office/drawing/2014/main" val="1798670295"/>
                      </a:ext>
                    </a:extLst>
                  </a:tr>
                  <a:tr h="365760">
                    <a:tc>
                      <a:txBody>
                        <a:bodyPr/>
                        <a:lstStyle/>
                        <a:p>
                          <a:r>
                            <a:rPr lang="en-US" dirty="0"/>
                            <a:t>null</a:t>
                          </a:r>
                        </a:p>
                      </a:txBody>
                      <a:tcPr/>
                    </a:tc>
                    <a:tc>
                      <a:txBody>
                        <a:bodyPr/>
                        <a:lstStyle/>
                        <a:p>
                          <a:endParaRPr lang="en-US"/>
                        </a:p>
                      </a:txBody>
                      <a:tcPr>
                        <a:blipFill>
                          <a:blip r:embed="rId2"/>
                          <a:stretch>
                            <a:fillRect l="-43515" t="-206897" r="-202929" b="-1300000"/>
                          </a:stretch>
                        </a:blipFill>
                      </a:tcPr>
                    </a:tc>
                    <a:tc>
                      <a:txBody>
                        <a:bodyPr/>
                        <a:lstStyle/>
                        <a:p>
                          <a:r>
                            <a:rPr lang="en-US" dirty="0"/>
                            <a:t>() only </a:t>
                          </a:r>
                        </a:p>
                      </a:txBody>
                      <a:tcPr/>
                    </a:tc>
                    <a:tc>
                      <a:txBody>
                        <a:bodyPr/>
                        <a:lstStyle/>
                        <a:p>
                          <a:r>
                            <a:rPr lang="en-US" dirty="0"/>
                            <a:t>F:X = ()</a:t>
                          </a:r>
                        </a:p>
                      </a:txBody>
                      <a:tcPr/>
                    </a:tc>
                    <a:extLst>
                      <a:ext uri="{0D108BD9-81ED-4DB2-BD59-A6C34878D82A}">
                        <a16:rowId xmlns:a16="http://schemas.microsoft.com/office/drawing/2014/main" val="1039888401"/>
                      </a:ext>
                    </a:extLst>
                  </a:tr>
                  <a:tr h="365760">
                    <a:tc>
                      <a:txBody>
                        <a:bodyPr/>
                        <a:lstStyle/>
                        <a:p>
                          <a:r>
                            <a:rPr lang="en-US" dirty="0"/>
                            <a:t>first</a:t>
                          </a:r>
                        </a:p>
                      </a:txBody>
                      <a:tcPr/>
                    </a:tc>
                    <a:tc>
                      <a:txBody>
                        <a:bodyPr/>
                        <a:lstStyle/>
                        <a:p>
                          <a:endParaRPr lang="en-US"/>
                        </a:p>
                      </a:txBody>
                      <a:tcPr>
                        <a:blipFill>
                          <a:blip r:embed="rId2"/>
                          <a:stretch>
                            <a:fillRect l="-43515" t="-317857" r="-202929" b="-1246429"/>
                          </a:stretch>
                        </a:blipFill>
                      </a:tcPr>
                    </a:tc>
                    <a:tc>
                      <a:txBody>
                        <a:bodyPr/>
                        <a:lstStyle/>
                        <a:p>
                          <a:r>
                            <a:rPr lang="en-US" dirty="0"/>
                            <a:t>Single atoms</a:t>
                          </a:r>
                        </a:p>
                      </a:txBody>
                      <a:tcPr/>
                    </a:tc>
                    <a:tc>
                      <a:txBody>
                        <a:bodyPr/>
                        <a:lstStyle/>
                        <a:p>
                          <a:r>
                            <a:rPr lang="en-US" dirty="0"/>
                            <a:t>F dependent only on the first atom</a:t>
                          </a:r>
                        </a:p>
                      </a:txBody>
                      <a:tcPr/>
                    </a:tc>
                    <a:extLst>
                      <a:ext uri="{0D108BD9-81ED-4DB2-BD59-A6C34878D82A}">
                        <a16:rowId xmlns:a16="http://schemas.microsoft.com/office/drawing/2014/main" val="1104856656"/>
                      </a:ext>
                    </a:extLst>
                  </a:tr>
                  <a:tr h="365760">
                    <a:tc>
                      <a:txBody>
                        <a:bodyPr/>
                        <a:lstStyle/>
                        <a:p>
                          <a:r>
                            <a:rPr lang="en-US" dirty="0"/>
                            <a:t>bool</a:t>
                          </a:r>
                        </a:p>
                      </a:txBody>
                      <a:tcPr/>
                    </a:tc>
                    <a:tc>
                      <a:txBody>
                        <a:bodyPr/>
                        <a:lstStyle/>
                        <a:p>
                          <a:endParaRPr lang="en-US"/>
                        </a:p>
                      </a:txBody>
                      <a:tcPr>
                        <a:blipFill>
                          <a:blip r:embed="rId2"/>
                          <a:stretch>
                            <a:fillRect l="-43515" t="-403448" r="-202929" b="-1103448"/>
                          </a:stretch>
                        </a:blipFill>
                      </a:tcPr>
                    </a:tc>
                    <a:tc>
                      <a:txBody>
                        <a:bodyPr/>
                        <a:lstStyle/>
                        <a:p>
                          <a:r>
                            <a:rPr lang="en-US" dirty="0"/>
                            <a:t>True/false</a:t>
                          </a:r>
                        </a:p>
                      </a:txBody>
                      <a:tcPr/>
                    </a:tc>
                    <a:tc>
                      <a:txBody>
                        <a:bodyPr/>
                        <a:lstStyle/>
                        <a:p>
                          <a:r>
                            <a:rPr lang="en-US" dirty="0"/>
                            <a:t>F:X preserves </a:t>
                          </a:r>
                          <a:r>
                            <a:rPr lang="en-US" dirty="0" err="1"/>
                            <a:t>bool:X</a:t>
                          </a:r>
                          <a:endParaRPr lang="en-US" dirty="0"/>
                        </a:p>
                      </a:txBody>
                      <a:tcPr/>
                    </a:tc>
                    <a:extLst>
                      <a:ext uri="{0D108BD9-81ED-4DB2-BD59-A6C34878D82A}">
                        <a16:rowId xmlns:a16="http://schemas.microsoft.com/office/drawing/2014/main" val="472330938"/>
                      </a:ext>
                    </a:extLst>
                  </a:tr>
                  <a:tr h="436458">
                    <a:tc>
                      <a:txBody>
                        <a:bodyPr/>
                        <a:lstStyle/>
                        <a:p>
                          <a:r>
                            <a:rPr lang="en-US" dirty="0"/>
                            <a:t>type n</a:t>
                          </a:r>
                        </a:p>
                      </a:txBody>
                      <a:tcPr/>
                    </a:tc>
                    <a:tc>
                      <a:txBody>
                        <a:bodyPr/>
                        <a:lstStyle/>
                        <a:p>
                          <a:endParaRPr lang="en-US"/>
                        </a:p>
                      </a:txBody>
                      <a:tcPr>
                        <a:blipFill>
                          <a:blip r:embed="rId2"/>
                          <a:stretch>
                            <a:fillRect l="-43515" t="-417143" r="-202929" b="-814286"/>
                          </a:stretch>
                        </a:blipFill>
                      </a:tcPr>
                    </a:tc>
                    <a:tc>
                      <a:txBody>
                        <a:bodyPr/>
                        <a:lstStyle/>
                        <a:p>
                          <a:r>
                            <a:rPr lang="en-US" dirty="0"/>
                            <a:t>Natural numbers</a:t>
                          </a:r>
                        </a:p>
                      </a:txBody>
                      <a:tcPr/>
                    </a:tc>
                    <a:tc>
                      <a:txBody>
                        <a:bodyPr/>
                        <a:lstStyle/>
                        <a:p>
                          <a:r>
                            <a:rPr lang="en-US" dirty="0"/>
                            <a:t>(type n) * F * (type n) for any F</a:t>
                          </a:r>
                        </a:p>
                      </a:txBody>
                      <a:tcPr/>
                    </a:tc>
                    <a:extLst>
                      <a:ext uri="{0D108BD9-81ED-4DB2-BD59-A6C34878D82A}">
                        <a16:rowId xmlns:a16="http://schemas.microsoft.com/office/drawing/2014/main" val="219725921"/>
                      </a:ext>
                    </a:extLst>
                  </a:tr>
                  <a:tr h="365760">
                    <a:tc>
                      <a:txBody>
                        <a:bodyPr/>
                        <a:lstStyle/>
                        <a:p>
                          <a:r>
                            <a:rPr lang="en-US" dirty="0"/>
                            <a:t>sum n</a:t>
                          </a:r>
                        </a:p>
                      </a:txBody>
                      <a:tcPr/>
                    </a:tc>
                    <a:tc>
                      <a:txBody>
                        <a:bodyPr/>
                        <a:lstStyle/>
                        <a:p>
                          <a:endParaRPr lang="en-US"/>
                        </a:p>
                      </a:txBody>
                      <a:tcPr>
                        <a:blipFill>
                          <a:blip r:embed="rId2"/>
                          <a:stretch>
                            <a:fillRect l="-43515" t="-624138" r="-202929" b="-882759"/>
                          </a:stretch>
                        </a:blipFill>
                      </a:tcPr>
                    </a:tc>
                    <a:tc>
                      <a:txBody>
                        <a:bodyPr/>
                        <a:lstStyle/>
                        <a:p>
                          <a:r>
                            <a:rPr lang="en-US" dirty="0"/>
                            <a:t>Natural numbers</a:t>
                          </a:r>
                        </a:p>
                      </a:txBody>
                      <a:tcPr/>
                    </a:tc>
                    <a:tc>
                      <a:txBody>
                        <a:bodyPr/>
                        <a:lstStyle/>
                        <a:p>
                          <a:r>
                            <a:rPr lang="en-US" dirty="0"/>
                            <a:t>F(n</a:t>
                          </a:r>
                          <a:r>
                            <a:rPr lang="en-US" baseline="-25000" dirty="0"/>
                            <a:t>1</a:t>
                          </a:r>
                          <a:r>
                            <a:rPr lang="en-US" dirty="0"/>
                            <a:t>+n</a:t>
                          </a:r>
                          <a:r>
                            <a:rPr lang="en-US" baseline="-25000" dirty="0"/>
                            <a:t>2</a:t>
                          </a:r>
                          <a:r>
                            <a:rPr lang="en-US" dirty="0"/>
                            <a:t>) = F(n</a:t>
                          </a:r>
                          <a:r>
                            <a:rPr lang="en-US" baseline="-25000" dirty="0"/>
                            <a:t>1</a:t>
                          </a:r>
                          <a:r>
                            <a:rPr lang="en-US" dirty="0"/>
                            <a:t>)+F(n</a:t>
                          </a:r>
                          <a:r>
                            <a:rPr lang="en-US" baseline="-25000" dirty="0"/>
                            <a:t>2</a:t>
                          </a:r>
                          <a:r>
                            <a:rPr lang="en-US" dirty="0"/>
                            <a:t>)</a:t>
                          </a:r>
                        </a:p>
                      </a:txBody>
                      <a:tcPr/>
                    </a:tc>
                    <a:extLst>
                      <a:ext uri="{0D108BD9-81ED-4DB2-BD59-A6C34878D82A}">
                        <a16:rowId xmlns:a16="http://schemas.microsoft.com/office/drawing/2014/main" val="426411591"/>
                      </a:ext>
                    </a:extLst>
                  </a:tr>
                  <a:tr h="365760">
                    <a:tc>
                      <a:txBody>
                        <a:bodyPr/>
                        <a:lstStyle/>
                        <a:p>
                          <a:r>
                            <a:rPr lang="en-US" dirty="0"/>
                            <a:t>prod n</a:t>
                          </a:r>
                        </a:p>
                      </a:txBody>
                      <a:tcPr/>
                    </a:tc>
                    <a:tc>
                      <a:txBody>
                        <a:bodyPr/>
                        <a:lstStyle/>
                        <a:p>
                          <a:endParaRPr lang="en-US"/>
                        </a:p>
                      </a:txBody>
                      <a:tcPr>
                        <a:blipFill>
                          <a:blip r:embed="rId2"/>
                          <a:stretch>
                            <a:fillRect l="-43515" t="-724138" r="-202929" b="-782759"/>
                          </a:stretch>
                        </a:blipFill>
                      </a:tcPr>
                    </a:tc>
                    <a:tc>
                      <a:txBody>
                        <a:bodyPr/>
                        <a:lstStyle/>
                        <a:p>
                          <a:r>
                            <a:rPr lang="en-US" dirty="0"/>
                            <a:t>Natural numbers</a:t>
                          </a:r>
                        </a:p>
                      </a:txBody>
                      <a:tcPr/>
                    </a:tc>
                    <a:tc>
                      <a:txBody>
                        <a:bodyPr/>
                        <a:lstStyle/>
                        <a:p>
                          <a:endParaRPr lang="en-US"/>
                        </a:p>
                      </a:txBody>
                      <a:tcPr>
                        <a:blipFill>
                          <a:blip r:embed="rId2"/>
                          <a:stretch>
                            <a:fillRect l="-192226" t="-724138" r="-353" b="-782759"/>
                          </a:stretch>
                        </a:blipFill>
                      </a:tcPr>
                    </a:tc>
                    <a:extLst>
                      <a:ext uri="{0D108BD9-81ED-4DB2-BD59-A6C34878D82A}">
                        <a16:rowId xmlns:a16="http://schemas.microsoft.com/office/drawing/2014/main" val="3387248326"/>
                      </a:ext>
                    </a:extLst>
                  </a:tr>
                  <a:tr h="365760">
                    <a:tc>
                      <a:txBody>
                        <a:bodyPr/>
                        <a:lstStyle/>
                        <a:p>
                          <a:r>
                            <a:rPr lang="en-US" dirty="0"/>
                            <a:t>sort n</a:t>
                          </a:r>
                        </a:p>
                      </a:txBody>
                      <a:tcPr/>
                    </a:tc>
                    <a:tc>
                      <a:txBody>
                        <a:bodyPr/>
                        <a:lstStyle/>
                        <a:p>
                          <a:endParaRPr lang="en-US"/>
                        </a:p>
                      </a:txBody>
                      <a:tcPr>
                        <a:blipFill>
                          <a:blip r:embed="rId2"/>
                          <a:stretch>
                            <a:fillRect l="-43515" t="-853571" r="-202929" b="-710714"/>
                          </a:stretch>
                        </a:blipFill>
                      </a:tcPr>
                    </a:tc>
                    <a:tc>
                      <a:txBody>
                        <a:bodyPr/>
                        <a:lstStyle/>
                        <a:p>
                          <a:r>
                            <a:rPr lang="en-US" dirty="0"/>
                            <a:t>Natural numbers</a:t>
                          </a:r>
                        </a:p>
                      </a:txBody>
                      <a:tcPr/>
                    </a:tc>
                    <a:tc>
                      <a:txBody>
                        <a:bodyPr/>
                        <a:lstStyle/>
                        <a:p>
                          <a:endParaRPr lang="en-US"/>
                        </a:p>
                      </a:txBody>
                      <a:tcPr>
                        <a:blipFill>
                          <a:blip r:embed="rId2"/>
                          <a:stretch>
                            <a:fillRect l="-192226" t="-853571" r="-353" b="-710714"/>
                          </a:stretch>
                        </a:blipFill>
                      </a:tcPr>
                    </a:tc>
                    <a:extLst>
                      <a:ext uri="{0D108BD9-81ED-4DB2-BD59-A6C34878D82A}">
                        <a16:rowId xmlns:a16="http://schemas.microsoft.com/office/drawing/2014/main" val="845147950"/>
                      </a:ext>
                    </a:extLst>
                  </a:tr>
                  <a:tr h="365760">
                    <a:tc>
                      <a:txBody>
                        <a:bodyPr/>
                        <a:lstStyle/>
                        <a:p>
                          <a:r>
                            <a:rPr lang="en-US" dirty="0"/>
                            <a:t>set n </a:t>
                          </a:r>
                        </a:p>
                      </a:txBody>
                      <a:tcPr/>
                    </a:tc>
                    <a:tc>
                      <a:txBody>
                        <a:bodyPr/>
                        <a:lstStyle/>
                        <a:p>
                          <a:endParaRPr lang="en-US"/>
                        </a:p>
                      </a:txBody>
                      <a:tcPr>
                        <a:blipFill>
                          <a:blip r:embed="rId2"/>
                          <a:stretch>
                            <a:fillRect l="-43515" t="-920690" r="-202929" b="-586207"/>
                          </a:stretch>
                        </a:blipFill>
                      </a:tcPr>
                    </a:tc>
                    <a:tc>
                      <a:txBody>
                        <a:bodyPr/>
                        <a:lstStyle/>
                        <a:p>
                          <a:r>
                            <a:rPr lang="en-US" dirty="0"/>
                            <a:t>Equivalence classes</a:t>
                          </a:r>
                        </a:p>
                      </a:txBody>
                      <a:tcPr/>
                    </a:tc>
                    <a:tc>
                      <a:txBody>
                        <a:bodyPr/>
                        <a:lstStyle/>
                        <a:p>
                          <a:r>
                            <a:rPr lang="en-US" dirty="0"/>
                            <a:t>F preserves class </a:t>
                          </a:r>
                        </a:p>
                      </a:txBody>
                      <a:tcPr/>
                    </a:tc>
                    <a:extLst>
                      <a:ext uri="{0D108BD9-81ED-4DB2-BD59-A6C34878D82A}">
                        <a16:rowId xmlns:a16="http://schemas.microsoft.com/office/drawing/2014/main" val="1477131525"/>
                      </a:ext>
                    </a:extLst>
                  </a:tr>
                  <a:tr h="365760">
                    <a:tc>
                      <a:txBody>
                        <a:bodyPr/>
                        <a:lstStyle/>
                        <a:p>
                          <a:r>
                            <a:rPr lang="en-US" dirty="0"/>
                            <a:t>Sum n</a:t>
                          </a:r>
                        </a:p>
                      </a:txBody>
                      <a:tcPr/>
                    </a:tc>
                    <a:tc>
                      <a:txBody>
                        <a:bodyPr/>
                        <a:lstStyle/>
                        <a:p>
                          <a:endParaRPr lang="en-US"/>
                        </a:p>
                      </a:txBody>
                      <a:tcPr>
                        <a:blipFill>
                          <a:blip r:embed="rId2"/>
                          <a:stretch>
                            <a:fillRect l="-43515" t="-1020690" r="-202929" b="-486207"/>
                          </a:stretch>
                        </a:blipFill>
                      </a:tcPr>
                    </a:tc>
                    <a:tc>
                      <a:txBody>
                        <a:bodyPr/>
                        <a:lstStyle/>
                        <a:p>
                          <a:endParaRPr lang="en-US"/>
                        </a:p>
                      </a:txBody>
                      <a:tcPr>
                        <a:blipFill>
                          <a:blip r:embed="rId2"/>
                          <a:stretch>
                            <a:fillRect l="-170647" t="-1020690" r="-141294" b="-486207"/>
                          </a:stretch>
                        </a:blipFill>
                      </a:tcPr>
                    </a:tc>
                    <a:tc>
                      <a:txBody>
                        <a:bodyPr/>
                        <a:lstStyle/>
                        <a:p>
                          <a:r>
                            <a:rPr lang="en-US" dirty="0"/>
                            <a:t>F preserves composition</a:t>
                          </a:r>
                        </a:p>
                      </a:txBody>
                      <a:tcPr/>
                    </a:tc>
                    <a:extLst>
                      <a:ext uri="{0D108BD9-81ED-4DB2-BD59-A6C34878D82A}">
                        <a16:rowId xmlns:a16="http://schemas.microsoft.com/office/drawing/2014/main" val="1039858748"/>
                      </a:ext>
                    </a:extLst>
                  </a:tr>
                  <a:tr h="495612">
                    <a:tc>
                      <a:txBody>
                        <a:bodyPr/>
                        <a:lstStyle/>
                        <a:p>
                          <a:r>
                            <a:rPr lang="en-US" dirty="0"/>
                            <a:t>Sum</a:t>
                          </a:r>
                        </a:p>
                      </a:txBody>
                      <a:tcPr/>
                    </a:tc>
                    <a:tc>
                      <a:txBody>
                        <a:bodyPr/>
                        <a:lstStyle/>
                        <a:p>
                          <a:endParaRPr lang="en-US"/>
                        </a:p>
                      </a:txBody>
                      <a:tcPr>
                        <a:blipFill>
                          <a:blip r:embed="rId2"/>
                          <a:stretch>
                            <a:fillRect l="-43515" t="-833333" r="-202929" b="-261538"/>
                          </a:stretch>
                        </a:blipFill>
                      </a:tcPr>
                    </a:tc>
                    <a:tc>
                      <a:txBody>
                        <a:bodyPr/>
                        <a:lstStyle/>
                        <a:p>
                          <a:r>
                            <a:rPr lang="en-US" dirty="0"/>
                            <a:t>Linear maps</a:t>
                          </a:r>
                        </a:p>
                      </a:txBody>
                      <a:tcPr/>
                    </a:tc>
                    <a:tc>
                      <a:txBody>
                        <a:bodyPr/>
                        <a:lstStyle/>
                        <a:p>
                          <a:r>
                            <a:rPr lang="en-US" dirty="0"/>
                            <a:t>F preserves composition</a:t>
                          </a:r>
                        </a:p>
                      </a:txBody>
                      <a:tcPr/>
                    </a:tc>
                    <a:extLst>
                      <a:ext uri="{0D108BD9-81ED-4DB2-BD59-A6C34878D82A}">
                        <a16:rowId xmlns:a16="http://schemas.microsoft.com/office/drawing/2014/main" val="346802511"/>
                      </a:ext>
                    </a:extLst>
                  </a:tr>
                  <a:tr h="495612">
                    <a:tc>
                      <a:txBody>
                        <a:bodyPr/>
                        <a:lstStyle/>
                        <a:p>
                          <a:r>
                            <a:rPr lang="en-US" dirty="0"/>
                            <a:t>Space</a:t>
                          </a:r>
                        </a:p>
                      </a:txBody>
                      <a:tcPr/>
                    </a:tc>
                    <a:tc>
                      <a:txBody>
                        <a:bodyPr/>
                        <a:lstStyle/>
                        <a:p>
                          <a:endParaRPr lang="en-US"/>
                        </a:p>
                      </a:txBody>
                      <a:tcPr>
                        <a:blipFill>
                          <a:blip r:embed="rId2"/>
                          <a:stretch>
                            <a:fillRect l="-43515" t="-933333" r="-202929" b="-161538"/>
                          </a:stretch>
                        </a:blipFill>
                      </a:tcPr>
                    </a:tc>
                    <a:tc>
                      <a:txBody>
                        <a:bodyPr/>
                        <a:lstStyle/>
                        <a:p>
                          <a:r>
                            <a:rPr lang="en-US" dirty="0"/>
                            <a:t>Spaces</a:t>
                          </a:r>
                        </a:p>
                      </a:txBody>
                      <a:tcPr/>
                    </a:tc>
                    <a:tc>
                      <a:txBody>
                        <a:bodyPr/>
                        <a:lstStyle/>
                        <a:p>
                          <a:r>
                            <a:rPr lang="en-US" dirty="0"/>
                            <a:t>Space*F*Space for any F</a:t>
                          </a:r>
                        </a:p>
                      </a:txBody>
                      <a:tcPr/>
                    </a:tc>
                    <a:extLst>
                      <a:ext uri="{0D108BD9-81ED-4DB2-BD59-A6C34878D82A}">
                        <a16:rowId xmlns:a16="http://schemas.microsoft.com/office/drawing/2014/main" val="556317022"/>
                      </a:ext>
                    </a:extLst>
                  </a:tr>
                  <a:tr h="792979">
                    <a:tc>
                      <a:txBody>
                        <a:bodyPr/>
                        <a:lstStyle/>
                        <a:p>
                          <a:r>
                            <a:rPr lang="en-US" dirty="0" err="1"/>
                            <a:t>Mor</a:t>
                          </a:r>
                          <a:endParaRPr lang="en-US" dirty="0"/>
                        </a:p>
                      </a:txBody>
                      <a:tcPr/>
                    </a:tc>
                    <a:tc>
                      <a:txBody>
                        <a:bodyPr/>
                        <a:lstStyle/>
                        <a:p>
                          <a:endParaRPr lang="en-US"/>
                        </a:p>
                      </a:txBody>
                      <a:tcPr>
                        <a:blipFill>
                          <a:blip r:embed="rId2"/>
                          <a:stretch>
                            <a:fillRect l="-43515" t="-639683" r="-202929"/>
                          </a:stretch>
                        </a:blipFill>
                      </a:tcPr>
                    </a:tc>
                    <a:tc>
                      <a:txBody>
                        <a:bodyPr/>
                        <a:lstStyle/>
                        <a:p>
                          <a:r>
                            <a:rPr lang="en-US" dirty="0"/>
                            <a:t>Morphisms</a:t>
                          </a:r>
                        </a:p>
                      </a:txBody>
                      <a:tcPr/>
                    </a:tc>
                    <a:tc>
                      <a:txBody>
                        <a:bodyPr/>
                        <a:lstStyle/>
                        <a:p>
                          <a:r>
                            <a:rPr lang="en-US" dirty="0"/>
                            <a:t>Functorial</a:t>
                          </a:r>
                        </a:p>
                        <a:p>
                          <a:endParaRPr lang="en-US" dirty="0"/>
                        </a:p>
                      </a:txBody>
                      <a:tcPr/>
                    </a:tc>
                    <a:extLst>
                      <a:ext uri="{0D108BD9-81ED-4DB2-BD59-A6C34878D82A}">
                        <a16:rowId xmlns:a16="http://schemas.microsoft.com/office/drawing/2014/main" val="3928066106"/>
                      </a:ext>
                    </a:extLst>
                  </a:tr>
                </a:tbl>
              </a:graphicData>
            </a:graphic>
          </p:graphicFrame>
        </mc:Fallback>
      </mc:AlternateContent>
    </p:spTree>
    <p:extLst>
      <p:ext uri="{BB962C8B-B14F-4D97-AF65-F5344CB8AC3E}">
        <p14:creationId xmlns:p14="http://schemas.microsoft.com/office/powerpoint/2010/main" val="3594652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501194-0F88-E146-B41B-7D9624A794F6}"/>
              </a:ext>
            </a:extLst>
          </p:cNvPr>
          <p:cNvSpPr txBox="1"/>
          <p:nvPr/>
        </p:nvSpPr>
        <p:spPr>
          <a:xfrm>
            <a:off x="0" y="768311"/>
            <a:ext cx="12192000" cy="646331"/>
          </a:xfrm>
          <a:prstGeom prst="rect">
            <a:avLst/>
          </a:prstGeom>
          <a:noFill/>
        </p:spPr>
        <p:txBody>
          <a:bodyPr wrap="square" rtlCol="0">
            <a:spAutoFit/>
          </a:bodyPr>
          <a:lstStyle/>
          <a:p>
            <a:pPr algn="ctr"/>
            <a:r>
              <a:rPr lang="en-US" sz="3600" dirty="0">
                <a:latin typeface="+mj-lt"/>
              </a:rPr>
              <a:t>Compare “spaces” with categories in category theory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EF46DC2-D340-8846-BF17-CFB79F0A4046}"/>
                  </a:ext>
                </a:extLst>
              </p:cNvPr>
              <p:cNvSpPr txBox="1"/>
              <p:nvPr/>
            </p:nvSpPr>
            <p:spPr>
              <a:xfrm>
                <a:off x="762463" y="1811903"/>
                <a:ext cx="10842172"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Spaces have no dependence on sets or set theory.</a:t>
                </a:r>
              </a:p>
              <a:p>
                <a:pPr marL="342900" indent="-342900">
                  <a:buFont typeface="Arial" panose="020B0604020202020204" pitchFamily="34" charset="0"/>
                  <a:buChar char="•"/>
                </a:pPr>
                <a:r>
                  <a:rPr lang="en-US" sz="2400" dirty="0">
                    <a:latin typeface="+mj-lt"/>
                  </a:rPr>
                  <a:t>Unlike in set theory, any data F, G, H can be composed as X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F:G:H:X whether domains match with codomains or not. </a:t>
                </a:r>
              </a:p>
              <a:p>
                <a:pPr marL="342900" indent="-342900">
                  <a:buFont typeface="Arial" panose="020B0604020202020204" pitchFamily="34" charset="0"/>
                  <a:buChar char="•"/>
                </a:pPr>
                <a:r>
                  <a:rPr lang="en-US" sz="2400" dirty="0">
                    <a:latin typeface="+mj-lt"/>
                  </a:rPr>
                  <a:t>The categorical properties of morphisms is determined by the space.  This is not true in standard category theory where, for instance, you can have a category of real vector spaces with ordinary, non-linear maps. </a:t>
                </a:r>
              </a:p>
              <a:p>
                <a:pPr marL="342900" indent="-342900">
                  <a:buFont typeface="Arial" panose="020B0604020202020204" pitchFamily="34" charset="0"/>
                  <a:buChar char="•"/>
                </a:pPr>
                <a:r>
                  <a:rPr lang="en-US" sz="2400" dirty="0">
                    <a:latin typeface="+mj-lt"/>
                  </a:rPr>
                  <a:t>Associativity happens a lot, due to concatenation of sequences being associative.</a:t>
                </a:r>
              </a:p>
              <a:p>
                <a:pPr marL="342900" indent="-342900">
                  <a:buFont typeface="Arial" panose="020B0604020202020204" pitchFamily="34" charset="0"/>
                  <a:buChar char="•"/>
                </a:pPr>
                <a:r>
                  <a:rPr lang="en-US" sz="2400" dirty="0">
                    <a:latin typeface="+mj-lt"/>
                  </a:rPr>
                  <a:t>A distributive morphism X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mj-lt"/>
                  </a:rPr>
                  <a:t> F:X is a sequence preserving function on the atoms of X.  It is the coda version of an ordinary function.</a:t>
                </a:r>
              </a:p>
            </p:txBody>
          </p:sp>
        </mc:Choice>
        <mc:Fallback xmlns="">
          <p:sp>
            <p:nvSpPr>
              <p:cNvPr id="4" name="TextBox 3">
                <a:extLst>
                  <a:ext uri="{FF2B5EF4-FFF2-40B4-BE49-F238E27FC236}">
                    <a16:creationId xmlns:a16="http://schemas.microsoft.com/office/drawing/2014/main" id="{FEF46DC2-D340-8846-BF17-CFB79F0A4046}"/>
                  </a:ext>
                </a:extLst>
              </p:cNvPr>
              <p:cNvSpPr txBox="1">
                <a:spLocks noRot="1" noChangeAspect="1" noMove="1" noResize="1" noEditPoints="1" noAdjustHandles="1" noChangeArrowheads="1" noChangeShapeType="1" noTextEdit="1"/>
              </p:cNvSpPr>
              <p:nvPr/>
            </p:nvSpPr>
            <p:spPr>
              <a:xfrm>
                <a:off x="762463" y="1811903"/>
                <a:ext cx="10842172" cy="3416320"/>
              </a:xfrm>
              <a:prstGeom prst="rect">
                <a:avLst/>
              </a:prstGeom>
              <a:blipFill>
                <a:blip r:embed="rId2"/>
                <a:stretch>
                  <a:fillRect l="-820" t="-1481" r="-1171" b="-2963"/>
                </a:stretch>
              </a:blipFill>
            </p:spPr>
            <p:txBody>
              <a:bodyPr/>
              <a:lstStyle/>
              <a:p>
                <a:r>
                  <a:rPr lang="en-US">
                    <a:noFill/>
                  </a:rPr>
                  <a:t> </a:t>
                </a:r>
              </a:p>
            </p:txBody>
          </p:sp>
        </mc:Fallback>
      </mc:AlternateContent>
    </p:spTree>
    <p:extLst>
      <p:ext uri="{BB962C8B-B14F-4D97-AF65-F5344CB8AC3E}">
        <p14:creationId xmlns:p14="http://schemas.microsoft.com/office/powerpoint/2010/main" val="3361622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C487D3-0C7C-3A42-918B-D3BC5620699F}"/>
              </a:ext>
            </a:extLst>
          </p:cNvPr>
          <p:cNvSpPr txBox="1"/>
          <p:nvPr/>
        </p:nvSpPr>
        <p:spPr>
          <a:xfrm>
            <a:off x="894080" y="784999"/>
            <a:ext cx="9794240" cy="5262979"/>
          </a:xfrm>
          <a:prstGeom prst="rect">
            <a:avLst/>
          </a:prstGeom>
          <a:noFill/>
        </p:spPr>
        <p:txBody>
          <a:bodyPr wrap="square" rtlCol="0">
            <a:spAutoFit/>
          </a:bodyPr>
          <a:lstStyle/>
          <a:p>
            <a:r>
              <a:rPr lang="en-US" sz="2400" dirty="0">
                <a:latin typeface="+mj-lt"/>
              </a:rPr>
              <a:t>Data is a </a:t>
            </a:r>
            <a:r>
              <a:rPr lang="en-US" sz="2400" b="1" dirty="0">
                <a:solidFill>
                  <a:srgbClr val="FF0000"/>
                </a:solidFill>
                <a:latin typeface="+mj-lt"/>
              </a:rPr>
              <a:t>space</a:t>
            </a:r>
            <a:r>
              <a:rPr lang="en-US" sz="2400" dirty="0">
                <a:latin typeface="+mj-lt"/>
              </a:rPr>
              <a:t> if</a:t>
            </a:r>
          </a:p>
          <a:p>
            <a:pPr lvl="1"/>
            <a:r>
              <a:rPr lang="en-US" sz="2400" dirty="0">
                <a:latin typeface="+mj-lt"/>
              </a:rPr>
              <a:t>A : (A:X) (A:Y) = A : X Y</a:t>
            </a:r>
          </a:p>
          <a:p>
            <a:r>
              <a:rPr lang="en-US" sz="2400" dirty="0">
                <a:latin typeface="+mj-lt"/>
              </a:rPr>
              <a:t>A space is </a:t>
            </a:r>
            <a:r>
              <a:rPr lang="en-US" sz="2400" b="1" dirty="0">
                <a:solidFill>
                  <a:srgbClr val="FF0000"/>
                </a:solidFill>
                <a:latin typeface="+mj-lt"/>
              </a:rPr>
              <a:t>idempotent</a:t>
            </a:r>
            <a:r>
              <a:rPr lang="en-US" sz="2400" dirty="0">
                <a:latin typeface="+mj-lt"/>
              </a:rPr>
              <a:t> if </a:t>
            </a:r>
          </a:p>
          <a:p>
            <a:pPr lvl="1"/>
            <a:r>
              <a:rPr lang="en-US" sz="2400" dirty="0">
                <a:latin typeface="+mj-lt"/>
              </a:rPr>
              <a:t>A : A : X = A : X</a:t>
            </a:r>
          </a:p>
          <a:p>
            <a:r>
              <a:rPr lang="en-US" sz="2400" dirty="0">
                <a:latin typeface="+mj-lt"/>
              </a:rPr>
              <a:t>A space is </a:t>
            </a:r>
            <a:r>
              <a:rPr lang="en-US" sz="2400" b="1" dirty="0">
                <a:solidFill>
                  <a:srgbClr val="FF0000"/>
                </a:solidFill>
                <a:latin typeface="+mj-lt"/>
              </a:rPr>
              <a:t>abelian</a:t>
            </a:r>
            <a:r>
              <a:rPr lang="en-US" sz="2400" dirty="0">
                <a:latin typeface="+mj-lt"/>
              </a:rPr>
              <a:t> if </a:t>
            </a:r>
          </a:p>
          <a:p>
            <a:pPr lvl="1"/>
            <a:r>
              <a:rPr lang="en-US" sz="2400" dirty="0">
                <a:latin typeface="+mj-lt"/>
              </a:rPr>
              <a:t>A : X Y = A : Y X </a:t>
            </a:r>
          </a:p>
          <a:p>
            <a:r>
              <a:rPr lang="en-US" sz="2400" dirty="0">
                <a:latin typeface="+mj-lt"/>
              </a:rPr>
              <a:t>A </a:t>
            </a:r>
            <a:r>
              <a:rPr lang="en-US" sz="2400" b="1" dirty="0">
                <a:solidFill>
                  <a:srgbClr val="FF0000"/>
                </a:solidFill>
                <a:latin typeface="+mj-lt"/>
              </a:rPr>
              <a:t>distributive</a:t>
            </a:r>
            <a:r>
              <a:rPr lang="en-US" sz="2400" dirty="0">
                <a:latin typeface="+mj-lt"/>
              </a:rPr>
              <a:t> space is a </a:t>
            </a:r>
            <a:r>
              <a:rPr lang="en-US" sz="2400" b="1" dirty="0">
                <a:solidFill>
                  <a:srgbClr val="FF0000"/>
                </a:solidFill>
                <a:latin typeface="+mj-lt"/>
              </a:rPr>
              <a:t>type</a:t>
            </a:r>
            <a:r>
              <a:rPr lang="en-US" sz="2400" dirty="0">
                <a:latin typeface="+mj-lt"/>
              </a:rPr>
              <a:t> </a:t>
            </a:r>
          </a:p>
          <a:p>
            <a:pPr lvl="1"/>
            <a:r>
              <a:rPr lang="en-US" sz="2400" dirty="0">
                <a:latin typeface="+mj-lt"/>
              </a:rPr>
              <a:t>A : X Y = (A:X) (A:Y) </a:t>
            </a:r>
          </a:p>
          <a:p>
            <a:r>
              <a:rPr lang="en-US" sz="2400" dirty="0">
                <a:latin typeface="+mj-lt"/>
              </a:rPr>
              <a:t>A </a:t>
            </a:r>
            <a:r>
              <a:rPr lang="en-US" sz="2400" b="1" dirty="0">
                <a:solidFill>
                  <a:srgbClr val="FF0000"/>
                </a:solidFill>
                <a:latin typeface="+mj-lt"/>
              </a:rPr>
              <a:t>morphism</a:t>
            </a:r>
            <a:r>
              <a:rPr lang="en-US" sz="2400" dirty="0">
                <a:latin typeface="+mj-lt"/>
              </a:rPr>
              <a:t> from space A to space B is distributive data F where </a:t>
            </a:r>
          </a:p>
          <a:p>
            <a:pPr lvl="1"/>
            <a:r>
              <a:rPr lang="en-US" sz="2400" dirty="0">
                <a:latin typeface="+mj-lt"/>
              </a:rPr>
              <a:t>F : A : X = B : F : X </a:t>
            </a:r>
          </a:p>
          <a:p>
            <a:r>
              <a:rPr lang="en-US" sz="2400" dirty="0">
                <a:latin typeface="+mj-lt"/>
              </a:rPr>
              <a:t>A space A has an </a:t>
            </a:r>
            <a:r>
              <a:rPr lang="en-US" sz="2400" b="1" dirty="0">
                <a:solidFill>
                  <a:srgbClr val="FF0000"/>
                </a:solidFill>
                <a:latin typeface="+mj-lt"/>
              </a:rPr>
              <a:t>anti-space</a:t>
            </a:r>
            <a:r>
              <a:rPr lang="en-US" sz="2400" dirty="0">
                <a:latin typeface="+mj-lt"/>
              </a:rPr>
              <a:t> B if </a:t>
            </a:r>
          </a:p>
          <a:p>
            <a:pPr lvl="1"/>
            <a:r>
              <a:rPr lang="en-US" sz="2400" dirty="0">
                <a:latin typeface="+mj-lt"/>
              </a:rPr>
              <a:t>A : (A:X) (B:X) = A:</a:t>
            </a:r>
          </a:p>
          <a:p>
            <a:pPr lvl="1"/>
            <a:r>
              <a:rPr lang="en-US" sz="2400" dirty="0">
                <a:latin typeface="+mj-lt"/>
              </a:rPr>
              <a:t>A : (B:X) (A:X) = A:</a:t>
            </a:r>
          </a:p>
          <a:p>
            <a:r>
              <a:rPr lang="en-US" sz="2400" dirty="0">
                <a:latin typeface="+mj-lt"/>
              </a:rPr>
              <a:t>A </a:t>
            </a:r>
            <a:r>
              <a:rPr lang="en-US" sz="2400" b="1" dirty="0">
                <a:solidFill>
                  <a:srgbClr val="FF0000"/>
                </a:solidFill>
                <a:latin typeface="+mj-lt"/>
              </a:rPr>
              <a:t>pure group</a:t>
            </a:r>
            <a:r>
              <a:rPr lang="en-US" sz="2400" dirty="0">
                <a:latin typeface="+mj-lt"/>
              </a:rPr>
              <a:t> is a space with an anti-space. </a:t>
            </a:r>
          </a:p>
        </p:txBody>
      </p:sp>
      <p:sp>
        <p:nvSpPr>
          <p:cNvPr id="4" name="TextBox 3">
            <a:extLst>
              <a:ext uri="{FF2B5EF4-FFF2-40B4-BE49-F238E27FC236}">
                <a16:creationId xmlns:a16="http://schemas.microsoft.com/office/drawing/2014/main" id="{8895B34A-FA77-5642-A0E1-8DDFB6F6E54C}"/>
              </a:ext>
            </a:extLst>
          </p:cNvPr>
          <p:cNvSpPr txBox="1"/>
          <p:nvPr/>
        </p:nvSpPr>
        <p:spPr>
          <a:xfrm>
            <a:off x="0" y="138668"/>
            <a:ext cx="12080240" cy="646331"/>
          </a:xfrm>
          <a:prstGeom prst="rect">
            <a:avLst/>
          </a:prstGeom>
          <a:noFill/>
        </p:spPr>
        <p:txBody>
          <a:bodyPr wrap="square" rtlCol="0">
            <a:spAutoFit/>
          </a:bodyPr>
          <a:lstStyle/>
          <a:p>
            <a:pPr algn="ctr"/>
            <a:r>
              <a:rPr lang="en-US" sz="3600" dirty="0">
                <a:latin typeface="+mj-lt"/>
              </a:rPr>
              <a:t>There is an abstract theory of Spaces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3556DE-9687-724A-AB17-0091A312DAC5}"/>
                  </a:ext>
                </a:extLst>
              </p:cNvPr>
              <p:cNvSpPr txBox="1"/>
              <p:nvPr/>
            </p:nvSpPr>
            <p:spPr>
              <a:xfrm>
                <a:off x="822960" y="6119098"/>
                <a:ext cx="9794240" cy="646331"/>
              </a:xfrm>
              <a:prstGeom prst="rect">
                <a:avLst/>
              </a:prstGeom>
              <a:noFill/>
            </p:spPr>
            <p:txBody>
              <a:bodyPr wrap="square" rtlCol="0">
                <a:spAutoFit/>
              </a:bodyPr>
              <a:lstStyle/>
              <a:p>
                <a:r>
                  <a:rPr lang="en-US" b="1" dirty="0"/>
                  <a:t>Lemma</a:t>
                </a:r>
                <a:r>
                  <a:rPr lang="en-US" dirty="0"/>
                  <a:t>:  </a:t>
                </a:r>
                <a:r>
                  <a:rPr lang="en-US" i="1" dirty="0"/>
                  <a:t>A pure group G is a group</a:t>
                </a:r>
                <a:r>
                  <a:rPr lang="en-US" dirty="0"/>
                  <a:t>. Let set {(G:X)}, group multiplication (G:X) x (G:Y)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G:(G:X) (G:Y). Then (G</a:t>
                </a:r>
                <a:r>
                  <a:rPr lang="en-US" dirty="0">
                    <a:sym typeface="Wingdings" pitchFamily="2" charset="2"/>
                  </a:rPr>
                  <a:t>:) is the identity and (G</a:t>
                </a:r>
                <a:r>
                  <a:rPr lang="en-US" baseline="30000" dirty="0">
                    <a:sym typeface="Wingdings" pitchFamily="2" charset="2"/>
                  </a:rPr>
                  <a:t>-1</a:t>
                </a:r>
                <a:r>
                  <a:rPr lang="en-US" dirty="0">
                    <a:sym typeface="Wingdings" pitchFamily="2" charset="2"/>
                  </a:rPr>
                  <a:t>:X) is the inverse of (G:X) where if G</a:t>
                </a:r>
                <a:r>
                  <a:rPr lang="en-US" baseline="30000" dirty="0">
                    <a:sym typeface="Wingdings" pitchFamily="2" charset="2"/>
                  </a:rPr>
                  <a:t>-1</a:t>
                </a:r>
                <a:r>
                  <a:rPr lang="en-US" dirty="0">
                    <a:sym typeface="Wingdings" pitchFamily="2" charset="2"/>
                  </a:rPr>
                  <a:t> is the promised </a:t>
                </a:r>
                <a:r>
                  <a:rPr lang="en-US" dirty="0" err="1">
                    <a:sym typeface="Wingdings" pitchFamily="2" charset="2"/>
                  </a:rPr>
                  <a:t>antispace</a:t>
                </a:r>
                <a:r>
                  <a:rPr lang="en-US" dirty="0">
                    <a:sym typeface="Wingdings" pitchFamily="2" charset="2"/>
                  </a:rPr>
                  <a:t> of G.</a:t>
                </a:r>
                <a:endParaRPr lang="en-US" dirty="0"/>
              </a:p>
            </p:txBody>
          </p:sp>
        </mc:Choice>
        <mc:Fallback xmlns="">
          <p:sp>
            <p:nvSpPr>
              <p:cNvPr id="5" name="TextBox 4">
                <a:extLst>
                  <a:ext uri="{FF2B5EF4-FFF2-40B4-BE49-F238E27FC236}">
                    <a16:creationId xmlns:a16="http://schemas.microsoft.com/office/drawing/2014/main" id="{133556DE-9687-724A-AB17-0091A312DAC5}"/>
                  </a:ext>
                </a:extLst>
              </p:cNvPr>
              <p:cNvSpPr txBox="1">
                <a:spLocks noRot="1" noChangeAspect="1" noMove="1" noResize="1" noEditPoints="1" noAdjustHandles="1" noChangeArrowheads="1" noChangeShapeType="1" noTextEdit="1"/>
              </p:cNvSpPr>
              <p:nvPr/>
            </p:nvSpPr>
            <p:spPr>
              <a:xfrm>
                <a:off x="822960" y="6119098"/>
                <a:ext cx="9794240" cy="646331"/>
              </a:xfrm>
              <a:prstGeom prst="rect">
                <a:avLst/>
              </a:prstGeom>
              <a:blipFill>
                <a:blip r:embed="rId2"/>
                <a:stretch>
                  <a:fillRect l="-518" t="-3846" b="-11538"/>
                </a:stretch>
              </a:blipFill>
            </p:spPr>
            <p:txBody>
              <a:bodyPr/>
              <a:lstStyle/>
              <a:p>
                <a:r>
                  <a:rPr lang="en-US">
                    <a:noFill/>
                  </a:rPr>
                  <a:t> </a:t>
                </a:r>
              </a:p>
            </p:txBody>
          </p:sp>
        </mc:Fallback>
      </mc:AlternateContent>
    </p:spTree>
    <p:extLst>
      <p:ext uri="{BB962C8B-B14F-4D97-AF65-F5344CB8AC3E}">
        <p14:creationId xmlns:p14="http://schemas.microsoft.com/office/powerpoint/2010/main" val="1403480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09A014-84AB-8C49-9181-570DC1D197E4}"/>
              </a:ext>
            </a:extLst>
          </p:cNvPr>
          <p:cNvSpPr txBox="1"/>
          <p:nvPr/>
        </p:nvSpPr>
        <p:spPr>
          <a:xfrm>
            <a:off x="0" y="109057"/>
            <a:ext cx="12192000" cy="646331"/>
          </a:xfrm>
          <a:prstGeom prst="rect">
            <a:avLst/>
          </a:prstGeom>
          <a:noFill/>
        </p:spPr>
        <p:txBody>
          <a:bodyPr wrap="square" rtlCol="0">
            <a:spAutoFit/>
          </a:bodyPr>
          <a:lstStyle/>
          <a:p>
            <a:pPr algn="ctr"/>
            <a:r>
              <a:rPr lang="en-US" sz="3600" dirty="0">
                <a:latin typeface="+mj-lt"/>
              </a:rPr>
              <a:t>First steps in “Mathematical Machine Learning”</a:t>
            </a:r>
          </a:p>
        </p:txBody>
      </p:sp>
      <p:pic>
        <p:nvPicPr>
          <p:cNvPr id="7" name="Picture 6">
            <a:extLst>
              <a:ext uri="{FF2B5EF4-FFF2-40B4-BE49-F238E27FC236}">
                <a16:creationId xmlns:a16="http://schemas.microsoft.com/office/drawing/2014/main" id="{A117B947-83D7-2448-8296-EA771C0DE92C}"/>
              </a:ext>
            </a:extLst>
          </p:cNvPr>
          <p:cNvPicPr>
            <a:picLocks noChangeAspect="1"/>
          </p:cNvPicPr>
          <p:nvPr/>
        </p:nvPicPr>
        <p:blipFill>
          <a:blip r:embed="rId2"/>
          <a:stretch>
            <a:fillRect/>
          </a:stretch>
        </p:blipFill>
        <p:spPr>
          <a:xfrm>
            <a:off x="6376774" y="989760"/>
            <a:ext cx="5049794" cy="5633867"/>
          </a:xfrm>
          <a:prstGeom prst="rect">
            <a:avLst/>
          </a:prstGeom>
        </p:spPr>
      </p:pic>
      <p:sp>
        <p:nvSpPr>
          <p:cNvPr id="8" name="TextBox 7">
            <a:extLst>
              <a:ext uri="{FF2B5EF4-FFF2-40B4-BE49-F238E27FC236}">
                <a16:creationId xmlns:a16="http://schemas.microsoft.com/office/drawing/2014/main" id="{235A560A-493B-3346-BB8F-F3EF5FBDD97E}"/>
              </a:ext>
            </a:extLst>
          </p:cNvPr>
          <p:cNvSpPr txBox="1"/>
          <p:nvPr/>
        </p:nvSpPr>
        <p:spPr>
          <a:xfrm>
            <a:off x="689401" y="1878228"/>
            <a:ext cx="4326584" cy="1569660"/>
          </a:xfrm>
          <a:prstGeom prst="rect">
            <a:avLst/>
          </a:prstGeom>
          <a:noFill/>
        </p:spPr>
        <p:txBody>
          <a:bodyPr wrap="square" rtlCol="0">
            <a:spAutoFit/>
          </a:bodyPr>
          <a:lstStyle/>
          <a:p>
            <a:r>
              <a:rPr lang="en-US" sz="3200" dirty="0">
                <a:latin typeface="+mj-lt"/>
              </a:rPr>
              <a:t>How can we distinguish some kind of mathematical objects…</a:t>
            </a:r>
          </a:p>
        </p:txBody>
      </p:sp>
      <p:sp>
        <p:nvSpPr>
          <p:cNvPr id="9" name="TextBox 8">
            <a:extLst>
              <a:ext uri="{FF2B5EF4-FFF2-40B4-BE49-F238E27FC236}">
                <a16:creationId xmlns:a16="http://schemas.microsoft.com/office/drawing/2014/main" id="{BEC4A922-6610-DD4E-93F7-277838C057A6}"/>
              </a:ext>
            </a:extLst>
          </p:cNvPr>
          <p:cNvSpPr txBox="1"/>
          <p:nvPr/>
        </p:nvSpPr>
        <p:spPr>
          <a:xfrm>
            <a:off x="689401" y="4835610"/>
            <a:ext cx="4716849" cy="1077218"/>
          </a:xfrm>
          <a:prstGeom prst="rect">
            <a:avLst/>
          </a:prstGeom>
          <a:noFill/>
        </p:spPr>
        <p:txBody>
          <a:bodyPr wrap="square" rtlCol="0">
            <a:spAutoFit/>
          </a:bodyPr>
          <a:lstStyle/>
          <a:p>
            <a:r>
              <a:rPr lang="en-US" sz="3200" dirty="0">
                <a:latin typeface="+mj-lt"/>
              </a:rPr>
              <a:t>…from some other kind of mathematical objects?</a:t>
            </a:r>
          </a:p>
        </p:txBody>
      </p:sp>
      <p:sp>
        <p:nvSpPr>
          <p:cNvPr id="10" name="Right Arrow 9">
            <a:extLst>
              <a:ext uri="{FF2B5EF4-FFF2-40B4-BE49-F238E27FC236}">
                <a16:creationId xmlns:a16="http://schemas.microsoft.com/office/drawing/2014/main" id="{6061FC7A-C5A9-7743-A5FF-50601AF7C01E}"/>
              </a:ext>
            </a:extLst>
          </p:cNvPr>
          <p:cNvSpPr/>
          <p:nvPr/>
        </p:nvSpPr>
        <p:spPr>
          <a:xfrm>
            <a:off x="5207858" y="2316892"/>
            <a:ext cx="977042" cy="6923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99983DF2-0C90-2047-8A86-C3314384A83C}"/>
              </a:ext>
            </a:extLst>
          </p:cNvPr>
          <p:cNvSpPr/>
          <p:nvPr/>
        </p:nvSpPr>
        <p:spPr>
          <a:xfrm>
            <a:off x="5207858" y="5028053"/>
            <a:ext cx="977042" cy="6923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6747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09A014-84AB-8C49-9181-570DC1D197E4}"/>
              </a:ext>
            </a:extLst>
          </p:cNvPr>
          <p:cNvSpPr txBox="1"/>
          <p:nvPr/>
        </p:nvSpPr>
        <p:spPr>
          <a:xfrm>
            <a:off x="0" y="170840"/>
            <a:ext cx="12192000" cy="646331"/>
          </a:xfrm>
          <a:prstGeom prst="rect">
            <a:avLst/>
          </a:prstGeom>
          <a:noFill/>
        </p:spPr>
        <p:txBody>
          <a:bodyPr wrap="square" rtlCol="0">
            <a:spAutoFit/>
          </a:bodyPr>
          <a:lstStyle/>
          <a:p>
            <a:pPr algn="ctr"/>
            <a:r>
              <a:rPr lang="en-US" sz="3600" dirty="0">
                <a:latin typeface="+mj-lt"/>
              </a:rPr>
              <a:t>Search for a “classifying space” A…</a:t>
            </a:r>
          </a:p>
        </p:txBody>
      </p:sp>
      <p:pic>
        <p:nvPicPr>
          <p:cNvPr id="5" name="Picture 4">
            <a:extLst>
              <a:ext uri="{FF2B5EF4-FFF2-40B4-BE49-F238E27FC236}">
                <a16:creationId xmlns:a16="http://schemas.microsoft.com/office/drawing/2014/main" id="{A137C77E-0528-CE40-95DD-915834DB38CF}"/>
              </a:ext>
            </a:extLst>
          </p:cNvPr>
          <p:cNvPicPr>
            <a:picLocks noChangeAspect="1"/>
          </p:cNvPicPr>
          <p:nvPr/>
        </p:nvPicPr>
        <p:blipFill>
          <a:blip r:embed="rId2"/>
          <a:stretch>
            <a:fillRect/>
          </a:stretch>
        </p:blipFill>
        <p:spPr>
          <a:xfrm>
            <a:off x="370016" y="932180"/>
            <a:ext cx="7670800" cy="5803900"/>
          </a:xfrm>
          <a:prstGeom prst="rect">
            <a:avLst/>
          </a:prstGeom>
        </p:spPr>
      </p:pic>
      <p:sp>
        <p:nvSpPr>
          <p:cNvPr id="4" name="TextBox 3">
            <a:extLst>
              <a:ext uri="{FF2B5EF4-FFF2-40B4-BE49-F238E27FC236}">
                <a16:creationId xmlns:a16="http://schemas.microsoft.com/office/drawing/2014/main" id="{790883EF-4B37-564B-8C37-ECBAB955A03E}"/>
              </a:ext>
            </a:extLst>
          </p:cNvPr>
          <p:cNvSpPr txBox="1"/>
          <p:nvPr/>
        </p:nvSpPr>
        <p:spPr>
          <a:xfrm>
            <a:off x="4988697" y="3283021"/>
            <a:ext cx="6104238" cy="1754326"/>
          </a:xfrm>
          <a:prstGeom prst="rect">
            <a:avLst/>
          </a:prstGeom>
          <a:noFill/>
        </p:spPr>
        <p:txBody>
          <a:bodyPr wrap="square" rtlCol="0">
            <a:spAutoFit/>
          </a:bodyPr>
          <a:lstStyle/>
          <a:p>
            <a:r>
              <a:rPr lang="en-US" sz="3600" dirty="0">
                <a:latin typeface="+mj-lt"/>
              </a:rPr>
              <a:t>…such that A:X distinguishes even sequences of (</a:t>
            </a:r>
            <a:r>
              <a:rPr lang="en-US" sz="3600" dirty="0">
                <a:latin typeface="+mj-lt"/>
                <a:sym typeface="Wingdings" pitchFamily="2" charset="2"/>
              </a:rPr>
              <a:t>:)</a:t>
            </a:r>
            <a:r>
              <a:rPr lang="en-US" sz="3600" dirty="0">
                <a:latin typeface="+mj-lt"/>
              </a:rPr>
              <a:t> from odd sequences of (</a:t>
            </a:r>
            <a:r>
              <a:rPr lang="en-US" sz="3600" dirty="0">
                <a:latin typeface="+mj-lt"/>
                <a:sym typeface="Wingdings" pitchFamily="2" charset="2"/>
              </a:rPr>
              <a:t>:)</a:t>
            </a:r>
            <a:r>
              <a:rPr lang="en-US" sz="3600" dirty="0">
                <a:latin typeface="+mj-lt"/>
              </a:rPr>
              <a:t>.</a:t>
            </a:r>
          </a:p>
        </p:txBody>
      </p:sp>
    </p:spTree>
    <p:extLst>
      <p:ext uri="{BB962C8B-B14F-4D97-AF65-F5344CB8AC3E}">
        <p14:creationId xmlns:p14="http://schemas.microsoft.com/office/powerpoint/2010/main" val="142072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n 8">
            <a:extLst>
              <a:ext uri="{FF2B5EF4-FFF2-40B4-BE49-F238E27FC236}">
                <a16:creationId xmlns:a16="http://schemas.microsoft.com/office/drawing/2014/main" id="{DB616723-B23D-4B40-87DE-405D17D0B101}"/>
              </a:ext>
            </a:extLst>
          </p:cNvPr>
          <p:cNvSpPr/>
          <p:nvPr/>
        </p:nvSpPr>
        <p:spPr>
          <a:xfrm>
            <a:off x="3248094" y="4114026"/>
            <a:ext cx="2678806" cy="2341236"/>
          </a:xfrm>
          <a:prstGeom prst="su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FAC8C85-6684-A54C-BC89-FD6E03EED8A0}"/>
              </a:ext>
            </a:extLst>
          </p:cNvPr>
          <p:cNvSpPr txBox="1"/>
          <p:nvPr/>
        </p:nvSpPr>
        <p:spPr>
          <a:xfrm>
            <a:off x="3271234" y="785611"/>
            <a:ext cx="1596981" cy="523220"/>
          </a:xfrm>
          <a:prstGeom prst="rect">
            <a:avLst/>
          </a:prstGeom>
          <a:noFill/>
        </p:spPr>
        <p:txBody>
          <a:bodyPr wrap="square" rtlCol="0">
            <a:spAutoFit/>
          </a:bodyPr>
          <a:lstStyle/>
          <a:p>
            <a:r>
              <a:rPr lang="en-US" sz="2800" dirty="0">
                <a:latin typeface="+mj-lt"/>
              </a:rPr>
              <a:t>types</a:t>
            </a:r>
          </a:p>
        </p:txBody>
      </p:sp>
      <p:sp>
        <p:nvSpPr>
          <p:cNvPr id="4" name="TextBox 3">
            <a:extLst>
              <a:ext uri="{FF2B5EF4-FFF2-40B4-BE49-F238E27FC236}">
                <a16:creationId xmlns:a16="http://schemas.microsoft.com/office/drawing/2014/main" id="{5C3B1FC0-00AD-3D49-900A-0CEEF41410E3}"/>
              </a:ext>
            </a:extLst>
          </p:cNvPr>
          <p:cNvSpPr txBox="1"/>
          <p:nvPr/>
        </p:nvSpPr>
        <p:spPr>
          <a:xfrm>
            <a:off x="1539025" y="1765766"/>
            <a:ext cx="1448874" cy="646331"/>
          </a:xfrm>
          <a:prstGeom prst="rect">
            <a:avLst/>
          </a:prstGeom>
          <a:noFill/>
        </p:spPr>
        <p:txBody>
          <a:bodyPr wrap="square" rtlCol="0">
            <a:spAutoFit/>
          </a:bodyPr>
          <a:lstStyle/>
          <a:p>
            <a:r>
              <a:rPr lang="en-US" sz="3600" dirty="0">
                <a:latin typeface="+mj-lt"/>
              </a:rPr>
              <a:t>egg</a:t>
            </a:r>
            <a:endParaRPr lang="en-US" sz="2800" dirty="0">
              <a:latin typeface="+mj-lt"/>
            </a:endParaRPr>
          </a:p>
        </p:txBody>
      </p:sp>
      <p:sp>
        <p:nvSpPr>
          <p:cNvPr id="5" name="TextBox 4">
            <a:extLst>
              <a:ext uri="{FF2B5EF4-FFF2-40B4-BE49-F238E27FC236}">
                <a16:creationId xmlns:a16="http://schemas.microsoft.com/office/drawing/2014/main" id="{B98AD0E3-EB31-904C-807E-2373ADAE3100}"/>
              </a:ext>
            </a:extLst>
          </p:cNvPr>
          <p:cNvSpPr txBox="1"/>
          <p:nvPr/>
        </p:nvSpPr>
        <p:spPr>
          <a:xfrm>
            <a:off x="5211241" y="1219949"/>
            <a:ext cx="811369" cy="523220"/>
          </a:xfrm>
          <a:prstGeom prst="rect">
            <a:avLst/>
          </a:prstGeom>
          <a:noFill/>
        </p:spPr>
        <p:txBody>
          <a:bodyPr wrap="square" rtlCol="0">
            <a:spAutoFit/>
          </a:bodyPr>
          <a:lstStyle/>
          <a:p>
            <a:r>
              <a:rPr lang="en-US" sz="2800" dirty="0" err="1">
                <a:latin typeface="+mj-lt"/>
              </a:rPr>
              <a:t>ee</a:t>
            </a:r>
            <a:endParaRPr lang="en-US" sz="2800" dirty="0">
              <a:latin typeface="+mj-lt"/>
            </a:endParaRPr>
          </a:p>
        </p:txBody>
      </p:sp>
      <p:sp>
        <p:nvSpPr>
          <p:cNvPr id="6" name="TextBox 5">
            <a:extLst>
              <a:ext uri="{FF2B5EF4-FFF2-40B4-BE49-F238E27FC236}">
                <a16:creationId xmlns:a16="http://schemas.microsoft.com/office/drawing/2014/main" id="{4088B91B-72B3-B24C-A86C-AC1805BDFBAD}"/>
              </a:ext>
            </a:extLst>
          </p:cNvPr>
          <p:cNvSpPr txBox="1"/>
          <p:nvPr/>
        </p:nvSpPr>
        <p:spPr>
          <a:xfrm>
            <a:off x="6022610" y="2066049"/>
            <a:ext cx="1184856" cy="646331"/>
          </a:xfrm>
          <a:prstGeom prst="rect">
            <a:avLst/>
          </a:prstGeom>
          <a:noFill/>
        </p:spPr>
        <p:txBody>
          <a:bodyPr wrap="square" rtlCol="0">
            <a:spAutoFit/>
          </a:bodyPr>
          <a:lstStyle/>
          <a:p>
            <a:r>
              <a:rPr lang="en-US" sz="3600" dirty="0" err="1">
                <a:latin typeface="+mj-lt"/>
              </a:rPr>
              <a:t>Aldor</a:t>
            </a:r>
            <a:endParaRPr lang="en-US" sz="2800" dirty="0">
              <a:latin typeface="+mj-lt"/>
            </a:endParaRPr>
          </a:p>
        </p:txBody>
      </p:sp>
      <p:sp>
        <p:nvSpPr>
          <p:cNvPr id="7" name="TextBox 6">
            <a:extLst>
              <a:ext uri="{FF2B5EF4-FFF2-40B4-BE49-F238E27FC236}">
                <a16:creationId xmlns:a16="http://schemas.microsoft.com/office/drawing/2014/main" id="{B5BB3275-F313-B04B-8E3E-CC8FCC87CF6D}"/>
              </a:ext>
            </a:extLst>
          </p:cNvPr>
          <p:cNvSpPr txBox="1"/>
          <p:nvPr/>
        </p:nvSpPr>
        <p:spPr>
          <a:xfrm>
            <a:off x="3160156" y="3295241"/>
            <a:ext cx="2343954" cy="584775"/>
          </a:xfrm>
          <a:prstGeom prst="rect">
            <a:avLst/>
          </a:prstGeom>
          <a:noFill/>
        </p:spPr>
        <p:txBody>
          <a:bodyPr wrap="square" rtlCol="0">
            <a:spAutoFit/>
          </a:bodyPr>
          <a:lstStyle/>
          <a:p>
            <a:r>
              <a:rPr lang="en-US" sz="3200" dirty="0">
                <a:latin typeface="+mj-lt"/>
              </a:rPr>
              <a:t>coda classic </a:t>
            </a:r>
          </a:p>
        </p:txBody>
      </p:sp>
      <p:sp>
        <p:nvSpPr>
          <p:cNvPr id="8" name="TextBox 7">
            <a:extLst>
              <a:ext uri="{FF2B5EF4-FFF2-40B4-BE49-F238E27FC236}">
                <a16:creationId xmlns:a16="http://schemas.microsoft.com/office/drawing/2014/main" id="{ADBB3F41-B9CF-FC4F-9E72-D1DC2A97F9FD}"/>
              </a:ext>
            </a:extLst>
          </p:cNvPr>
          <p:cNvSpPr txBox="1"/>
          <p:nvPr/>
        </p:nvSpPr>
        <p:spPr>
          <a:xfrm>
            <a:off x="3969312" y="4877132"/>
            <a:ext cx="1400578" cy="769441"/>
          </a:xfrm>
          <a:prstGeom prst="rect">
            <a:avLst/>
          </a:prstGeom>
          <a:noFill/>
        </p:spPr>
        <p:txBody>
          <a:bodyPr wrap="square" rtlCol="0">
            <a:spAutoFit/>
          </a:bodyPr>
          <a:lstStyle/>
          <a:p>
            <a:r>
              <a:rPr lang="en-US" sz="4400" dirty="0">
                <a:latin typeface="+mj-lt"/>
              </a:rPr>
              <a:t>coda</a:t>
            </a:r>
            <a:r>
              <a:rPr lang="en-US" sz="3200" dirty="0">
                <a:latin typeface="+mj-lt"/>
              </a:rPr>
              <a:t> </a:t>
            </a:r>
          </a:p>
        </p:txBody>
      </p:sp>
      <p:sp>
        <p:nvSpPr>
          <p:cNvPr id="10" name="TextBox 9">
            <a:extLst>
              <a:ext uri="{FF2B5EF4-FFF2-40B4-BE49-F238E27FC236}">
                <a16:creationId xmlns:a16="http://schemas.microsoft.com/office/drawing/2014/main" id="{F93FE47D-854A-BA44-8B04-62A86783761C}"/>
              </a:ext>
            </a:extLst>
          </p:cNvPr>
          <p:cNvSpPr txBox="1"/>
          <p:nvPr/>
        </p:nvSpPr>
        <p:spPr>
          <a:xfrm>
            <a:off x="6756705" y="2712380"/>
            <a:ext cx="2910625" cy="707886"/>
          </a:xfrm>
          <a:prstGeom prst="rect">
            <a:avLst/>
          </a:prstGeom>
          <a:noFill/>
        </p:spPr>
        <p:txBody>
          <a:bodyPr wrap="square" rtlCol="0">
            <a:spAutoFit/>
          </a:bodyPr>
          <a:lstStyle/>
          <a:p>
            <a:r>
              <a:rPr lang="en-US" sz="2000" dirty="0">
                <a:latin typeface="Apple Chancery" panose="03020702040506060504" pitchFamily="66" charset="-79"/>
                <a:cs typeface="Apple Chancery" panose="03020702040506060504" pitchFamily="66" charset="-79"/>
              </a:rPr>
              <a:t>By Stephen Watt &amp; collaborators</a:t>
            </a:r>
          </a:p>
        </p:txBody>
      </p:sp>
      <p:sp>
        <p:nvSpPr>
          <p:cNvPr id="11" name="TextBox 10">
            <a:extLst>
              <a:ext uri="{FF2B5EF4-FFF2-40B4-BE49-F238E27FC236}">
                <a16:creationId xmlns:a16="http://schemas.microsoft.com/office/drawing/2014/main" id="{493FE60A-BB47-A74E-81D1-818E3F76B433}"/>
              </a:ext>
            </a:extLst>
          </p:cNvPr>
          <p:cNvSpPr txBox="1"/>
          <p:nvPr/>
        </p:nvSpPr>
        <p:spPr>
          <a:xfrm>
            <a:off x="2021984" y="2455683"/>
            <a:ext cx="2910625" cy="707886"/>
          </a:xfrm>
          <a:prstGeom prst="rect">
            <a:avLst/>
          </a:prstGeom>
          <a:noFill/>
        </p:spPr>
        <p:txBody>
          <a:bodyPr wrap="square" rtlCol="0">
            <a:spAutoFit/>
          </a:bodyPr>
          <a:lstStyle/>
          <a:p>
            <a:r>
              <a:rPr lang="en-US" sz="2000" dirty="0">
                <a:latin typeface="Apple Chancery" panose="03020702040506060504" pitchFamily="66" charset="-79"/>
                <a:cs typeface="Apple Chancery" panose="03020702040506060504" pitchFamily="66" charset="-79"/>
              </a:rPr>
              <a:t>With Margo Seltzer and David Parkes</a:t>
            </a:r>
          </a:p>
        </p:txBody>
      </p:sp>
      <p:sp>
        <p:nvSpPr>
          <p:cNvPr id="14" name="TextBox 13">
            <a:extLst>
              <a:ext uri="{FF2B5EF4-FFF2-40B4-BE49-F238E27FC236}">
                <a16:creationId xmlns:a16="http://schemas.microsoft.com/office/drawing/2014/main" id="{1CAABE25-6471-4B46-A9A8-BDFD8826D9C6}"/>
              </a:ext>
            </a:extLst>
          </p:cNvPr>
          <p:cNvSpPr txBox="1"/>
          <p:nvPr/>
        </p:nvSpPr>
        <p:spPr>
          <a:xfrm>
            <a:off x="6367064" y="3991982"/>
            <a:ext cx="5296296"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Formal system which can be a foundation of mathematics in general, analogous to ZFC or HOTT.</a:t>
            </a:r>
          </a:p>
          <a:p>
            <a:pPr marL="285750" indent="-285750" algn="just">
              <a:buFont typeface="Arial" panose="020B0604020202020204" pitchFamily="34" charset="0"/>
              <a:buChar char="•"/>
            </a:pPr>
            <a:r>
              <a:rPr lang="en-US" dirty="0"/>
              <a:t>A computing system where all computations are proofs and vice versa.</a:t>
            </a:r>
          </a:p>
          <a:p>
            <a:pPr marL="285750" indent="-285750" algn="just">
              <a:buFont typeface="Arial" panose="020B0604020202020204" pitchFamily="34" charset="0"/>
              <a:buChar char="•"/>
            </a:pPr>
            <a:r>
              <a:rPr lang="en-US" dirty="0"/>
              <a:t>Analogue of categories and types appears naturally.</a:t>
            </a:r>
          </a:p>
          <a:p>
            <a:pPr marL="285750" indent="-285750" algn="just">
              <a:buFont typeface="Arial" panose="020B0604020202020204" pitchFamily="34" charset="0"/>
              <a:buChar char="•"/>
            </a:pPr>
            <a:r>
              <a:rPr lang="en-US" dirty="0"/>
              <a:t>Applications are mathematical exploration, proof assistance, “mathematical machine learning.”</a:t>
            </a:r>
          </a:p>
          <a:p>
            <a:pPr marL="285750" indent="-285750" algn="just">
              <a:buFont typeface="Arial" panose="020B0604020202020204" pitchFamily="34" charset="0"/>
              <a:buChar char="•"/>
            </a:pPr>
            <a:r>
              <a:rPr lang="en-US" dirty="0"/>
              <a:t>This is Model theory-like in the sense that we can address issues like the consistency of Mathematics.</a:t>
            </a:r>
          </a:p>
        </p:txBody>
      </p:sp>
      <p:sp>
        <p:nvSpPr>
          <p:cNvPr id="12" name="Rectangle 11">
            <a:extLst>
              <a:ext uri="{FF2B5EF4-FFF2-40B4-BE49-F238E27FC236}">
                <a16:creationId xmlns:a16="http://schemas.microsoft.com/office/drawing/2014/main" id="{1020EAEF-77B8-1344-8569-E22A90FD0C92}"/>
              </a:ext>
            </a:extLst>
          </p:cNvPr>
          <p:cNvSpPr/>
          <p:nvPr/>
        </p:nvSpPr>
        <p:spPr>
          <a:xfrm flipV="1">
            <a:off x="6367063" y="3936568"/>
            <a:ext cx="5442645" cy="2735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2572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F650CA-652A-9949-B0CA-5A4F96B87323}"/>
              </a:ext>
            </a:extLst>
          </p:cNvPr>
          <p:cNvSpPr txBox="1"/>
          <p:nvPr/>
        </p:nvSpPr>
        <p:spPr>
          <a:xfrm>
            <a:off x="766119" y="407773"/>
            <a:ext cx="10181967" cy="954107"/>
          </a:xfrm>
          <a:prstGeom prst="rect">
            <a:avLst/>
          </a:prstGeom>
          <a:noFill/>
        </p:spPr>
        <p:txBody>
          <a:bodyPr wrap="square" rtlCol="0">
            <a:spAutoFit/>
          </a:bodyPr>
          <a:lstStyle/>
          <a:p>
            <a:r>
              <a:rPr lang="en-US" sz="2800" dirty="0">
                <a:latin typeface="+mj-lt"/>
              </a:rPr>
              <a:t>Three of these data successfully distinguish the two samples.  One of these is… </a:t>
            </a:r>
          </a:p>
        </p:txBody>
      </p:sp>
      <p:sp>
        <p:nvSpPr>
          <p:cNvPr id="3" name="TextBox 2">
            <a:extLst>
              <a:ext uri="{FF2B5EF4-FFF2-40B4-BE49-F238E27FC236}">
                <a16:creationId xmlns:a16="http://schemas.microsoft.com/office/drawing/2014/main" id="{C240BF66-2D9C-EE40-854F-0A7BDBB46D94}"/>
              </a:ext>
            </a:extLst>
          </p:cNvPr>
          <p:cNvSpPr txBox="1"/>
          <p:nvPr/>
        </p:nvSpPr>
        <p:spPr>
          <a:xfrm>
            <a:off x="0" y="939059"/>
            <a:ext cx="12192000" cy="1107996"/>
          </a:xfrm>
          <a:prstGeom prst="rect">
            <a:avLst/>
          </a:prstGeom>
          <a:noFill/>
        </p:spPr>
        <p:txBody>
          <a:bodyPr wrap="square" rtlCol="0">
            <a:spAutoFit/>
          </a:bodyPr>
          <a:lstStyle/>
          <a:p>
            <a:pPr algn="ctr"/>
            <a:r>
              <a:rPr lang="en-US" sz="5400" dirty="0">
                <a:latin typeface="+mj-lt"/>
              </a:rPr>
              <a:t>aps</a:t>
            </a:r>
            <a:r>
              <a:rPr lang="en-US" sz="6600" dirty="0">
                <a:latin typeface="+mj-lt"/>
              </a:rPr>
              <a:t> </a:t>
            </a:r>
            <a:r>
              <a:rPr lang="en-US" sz="5400" dirty="0">
                <a:latin typeface="+mj-lt"/>
              </a:rPr>
              <a:t>not </a:t>
            </a:r>
            <a:endParaRPr lang="en-US" sz="6600" dirty="0">
              <a:latin typeface="+mj-lt"/>
            </a:endParaRPr>
          </a:p>
        </p:txBody>
      </p:sp>
      <p:sp>
        <p:nvSpPr>
          <p:cNvPr id="4" name="TextBox 3">
            <a:extLst>
              <a:ext uri="{FF2B5EF4-FFF2-40B4-BE49-F238E27FC236}">
                <a16:creationId xmlns:a16="http://schemas.microsoft.com/office/drawing/2014/main" id="{A3896E8D-106F-3547-B407-9CDC81FE9502}"/>
              </a:ext>
            </a:extLst>
          </p:cNvPr>
          <p:cNvSpPr txBox="1"/>
          <p:nvPr/>
        </p:nvSpPr>
        <p:spPr>
          <a:xfrm>
            <a:off x="1056641" y="2284478"/>
            <a:ext cx="4037090" cy="1015663"/>
          </a:xfrm>
          <a:prstGeom prst="rect">
            <a:avLst/>
          </a:prstGeom>
          <a:noFill/>
        </p:spPr>
        <p:txBody>
          <a:bodyPr wrap="square" rtlCol="0">
            <a:spAutoFit/>
          </a:bodyPr>
          <a:lstStyle/>
          <a:p>
            <a:r>
              <a:rPr lang="en-US" sz="2000" dirty="0"/>
              <a:t>Combinatorial operator that turns binary operations like (+ A : B) to a sequential sum like </a:t>
            </a:r>
            <a:r>
              <a:rPr lang="en-US" sz="2000" dirty="0" err="1"/>
              <a:t>a+b+c+d</a:t>
            </a:r>
            <a:r>
              <a:rPr lang="en-US" sz="2000" dirty="0"/>
              <a:t>…</a:t>
            </a:r>
          </a:p>
        </p:txBody>
      </p:sp>
      <p:sp>
        <p:nvSpPr>
          <p:cNvPr id="5" name="TextBox 4">
            <a:extLst>
              <a:ext uri="{FF2B5EF4-FFF2-40B4-BE49-F238E27FC236}">
                <a16:creationId xmlns:a16="http://schemas.microsoft.com/office/drawing/2014/main" id="{214E4D2B-02D1-6A41-84C4-28DC737C17D0}"/>
              </a:ext>
            </a:extLst>
          </p:cNvPr>
          <p:cNvSpPr txBox="1"/>
          <p:nvPr/>
        </p:nvSpPr>
        <p:spPr>
          <a:xfrm>
            <a:off x="7142480" y="2369424"/>
            <a:ext cx="3805606" cy="1015663"/>
          </a:xfrm>
          <a:prstGeom prst="rect">
            <a:avLst/>
          </a:prstGeom>
          <a:noFill/>
        </p:spPr>
        <p:txBody>
          <a:bodyPr wrap="square" rtlCol="0">
            <a:spAutoFit/>
          </a:bodyPr>
          <a:lstStyle/>
          <a:p>
            <a:r>
              <a:rPr lang="en-US" sz="2000" dirty="0"/>
              <a:t>Logical negation operation.  </a:t>
            </a:r>
            <a:r>
              <a:rPr lang="en-US" sz="2000" dirty="0" err="1"/>
              <a:t>not:X</a:t>
            </a:r>
            <a:r>
              <a:rPr lang="en-US" sz="2000" dirty="0"/>
              <a:t> is atomic if X is empty and </a:t>
            </a:r>
            <a:r>
              <a:rPr lang="en-US" sz="2000" dirty="0" err="1"/>
              <a:t>not:X</a:t>
            </a:r>
            <a:r>
              <a:rPr lang="en-US" sz="2000" dirty="0"/>
              <a:t> is empty if X is atomic.</a:t>
            </a:r>
          </a:p>
        </p:txBody>
      </p:sp>
      <p:pic>
        <p:nvPicPr>
          <p:cNvPr id="7" name="Picture 6">
            <a:extLst>
              <a:ext uri="{FF2B5EF4-FFF2-40B4-BE49-F238E27FC236}">
                <a16:creationId xmlns:a16="http://schemas.microsoft.com/office/drawing/2014/main" id="{AA3F868D-C203-CA43-A835-D7CAE5BDDE6D}"/>
              </a:ext>
            </a:extLst>
          </p:cNvPr>
          <p:cNvPicPr>
            <a:picLocks noChangeAspect="1"/>
          </p:cNvPicPr>
          <p:nvPr/>
        </p:nvPicPr>
        <p:blipFill>
          <a:blip r:embed="rId2"/>
          <a:stretch>
            <a:fillRect/>
          </a:stretch>
        </p:blipFill>
        <p:spPr>
          <a:xfrm>
            <a:off x="2411284" y="3647440"/>
            <a:ext cx="5918543" cy="2930817"/>
          </a:xfrm>
          <a:prstGeom prst="rect">
            <a:avLst/>
          </a:prstGeom>
        </p:spPr>
      </p:pic>
      <p:sp>
        <p:nvSpPr>
          <p:cNvPr id="8" name="Rectangle 7">
            <a:extLst>
              <a:ext uri="{FF2B5EF4-FFF2-40B4-BE49-F238E27FC236}">
                <a16:creationId xmlns:a16="http://schemas.microsoft.com/office/drawing/2014/main" id="{BC180D73-0A7A-AA45-B4FA-CBCF58A7857A}"/>
              </a:ext>
            </a:extLst>
          </p:cNvPr>
          <p:cNvSpPr/>
          <p:nvPr/>
        </p:nvSpPr>
        <p:spPr>
          <a:xfrm flipV="1">
            <a:off x="4460240" y="1107437"/>
            <a:ext cx="3302000" cy="9146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a:extLst>
              <a:ext uri="{FF2B5EF4-FFF2-40B4-BE49-F238E27FC236}">
                <a16:creationId xmlns:a16="http://schemas.microsoft.com/office/drawing/2014/main" id="{D60E5FDE-1711-5240-970E-837247F0B91F}"/>
              </a:ext>
            </a:extLst>
          </p:cNvPr>
          <p:cNvSpPr/>
          <p:nvPr/>
        </p:nvSpPr>
        <p:spPr>
          <a:xfrm>
            <a:off x="4897120" y="2082800"/>
            <a:ext cx="600751" cy="665346"/>
          </a:xfrm>
          <a:custGeom>
            <a:avLst/>
            <a:gdLst>
              <a:gd name="connsiteX0" fmla="*/ 0 w 600751"/>
              <a:gd name="connsiteY0" fmla="*/ 660400 h 665346"/>
              <a:gd name="connsiteX1" fmla="*/ 386080 w 600751"/>
              <a:gd name="connsiteY1" fmla="*/ 629920 h 665346"/>
              <a:gd name="connsiteX2" fmla="*/ 568960 w 600751"/>
              <a:gd name="connsiteY2" fmla="*/ 396240 h 665346"/>
              <a:gd name="connsiteX3" fmla="*/ 599440 w 600751"/>
              <a:gd name="connsiteY3" fmla="*/ 0 h 665346"/>
            </a:gdLst>
            <a:ahLst/>
            <a:cxnLst>
              <a:cxn ang="0">
                <a:pos x="connsiteX0" y="connsiteY0"/>
              </a:cxn>
              <a:cxn ang="0">
                <a:pos x="connsiteX1" y="connsiteY1"/>
              </a:cxn>
              <a:cxn ang="0">
                <a:pos x="connsiteX2" y="connsiteY2"/>
              </a:cxn>
              <a:cxn ang="0">
                <a:pos x="connsiteX3" y="connsiteY3"/>
              </a:cxn>
            </a:cxnLst>
            <a:rect l="l" t="t" r="r" b="b"/>
            <a:pathLst>
              <a:path w="600751" h="665346">
                <a:moveTo>
                  <a:pt x="0" y="660400"/>
                </a:moveTo>
                <a:cubicBezTo>
                  <a:pt x="145627" y="667173"/>
                  <a:pt x="291254" y="673947"/>
                  <a:pt x="386080" y="629920"/>
                </a:cubicBezTo>
                <a:cubicBezTo>
                  <a:pt x="480906" y="585893"/>
                  <a:pt x="533400" y="501227"/>
                  <a:pt x="568960" y="396240"/>
                </a:cubicBezTo>
                <a:cubicBezTo>
                  <a:pt x="604520" y="291253"/>
                  <a:pt x="601980" y="145626"/>
                  <a:pt x="599440" y="0"/>
                </a:cubicBezTo>
              </a:path>
            </a:pathLst>
          </a:custGeom>
          <a:noFill/>
          <a:ln w="476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8">
            <a:extLst>
              <a:ext uri="{FF2B5EF4-FFF2-40B4-BE49-F238E27FC236}">
                <a16:creationId xmlns:a16="http://schemas.microsoft.com/office/drawing/2014/main" id="{B140D985-7E75-C44A-9E73-841CE098E0CC}"/>
              </a:ext>
            </a:extLst>
          </p:cNvPr>
          <p:cNvSpPr/>
          <p:nvPr/>
        </p:nvSpPr>
        <p:spPr>
          <a:xfrm flipH="1">
            <a:off x="6561162" y="2038103"/>
            <a:ext cx="506751" cy="710043"/>
          </a:xfrm>
          <a:custGeom>
            <a:avLst/>
            <a:gdLst>
              <a:gd name="connsiteX0" fmla="*/ 0 w 600751"/>
              <a:gd name="connsiteY0" fmla="*/ 660400 h 665346"/>
              <a:gd name="connsiteX1" fmla="*/ 386080 w 600751"/>
              <a:gd name="connsiteY1" fmla="*/ 629920 h 665346"/>
              <a:gd name="connsiteX2" fmla="*/ 568960 w 600751"/>
              <a:gd name="connsiteY2" fmla="*/ 396240 h 665346"/>
              <a:gd name="connsiteX3" fmla="*/ 599440 w 600751"/>
              <a:gd name="connsiteY3" fmla="*/ 0 h 665346"/>
            </a:gdLst>
            <a:ahLst/>
            <a:cxnLst>
              <a:cxn ang="0">
                <a:pos x="connsiteX0" y="connsiteY0"/>
              </a:cxn>
              <a:cxn ang="0">
                <a:pos x="connsiteX1" y="connsiteY1"/>
              </a:cxn>
              <a:cxn ang="0">
                <a:pos x="connsiteX2" y="connsiteY2"/>
              </a:cxn>
              <a:cxn ang="0">
                <a:pos x="connsiteX3" y="connsiteY3"/>
              </a:cxn>
            </a:cxnLst>
            <a:rect l="l" t="t" r="r" b="b"/>
            <a:pathLst>
              <a:path w="600751" h="665346">
                <a:moveTo>
                  <a:pt x="0" y="660400"/>
                </a:moveTo>
                <a:cubicBezTo>
                  <a:pt x="145627" y="667173"/>
                  <a:pt x="291254" y="673947"/>
                  <a:pt x="386080" y="629920"/>
                </a:cubicBezTo>
                <a:cubicBezTo>
                  <a:pt x="480906" y="585893"/>
                  <a:pt x="533400" y="501227"/>
                  <a:pt x="568960" y="396240"/>
                </a:cubicBezTo>
                <a:cubicBezTo>
                  <a:pt x="604520" y="291253"/>
                  <a:pt x="601980" y="145626"/>
                  <a:pt x="599440" y="0"/>
                </a:cubicBezTo>
              </a:path>
            </a:pathLst>
          </a:custGeom>
          <a:noFill/>
          <a:ln w="476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6831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E62909-859D-4C4E-8DFF-6EB75AD8C446}"/>
              </a:ext>
            </a:extLst>
          </p:cNvPr>
          <p:cNvSpPr txBox="1"/>
          <p:nvPr/>
        </p:nvSpPr>
        <p:spPr>
          <a:xfrm>
            <a:off x="568410" y="691978"/>
            <a:ext cx="10181968" cy="584775"/>
          </a:xfrm>
          <a:prstGeom prst="rect">
            <a:avLst/>
          </a:prstGeom>
          <a:noFill/>
        </p:spPr>
        <p:txBody>
          <a:bodyPr wrap="square" rtlCol="0">
            <a:spAutoFit/>
          </a:bodyPr>
          <a:lstStyle/>
          <a:p>
            <a:r>
              <a:rPr lang="en-US" sz="3200" dirty="0">
                <a:latin typeface="+mj-lt"/>
              </a:rPr>
              <a:t>Conclusions which hopefully generalize…</a:t>
            </a:r>
          </a:p>
        </p:txBody>
      </p:sp>
      <p:sp>
        <p:nvSpPr>
          <p:cNvPr id="3" name="TextBox 2">
            <a:extLst>
              <a:ext uri="{FF2B5EF4-FFF2-40B4-BE49-F238E27FC236}">
                <a16:creationId xmlns:a16="http://schemas.microsoft.com/office/drawing/2014/main" id="{1E235EA4-82C7-7349-98CA-B7EF3B9FA8A1}"/>
              </a:ext>
            </a:extLst>
          </p:cNvPr>
          <p:cNvSpPr txBox="1"/>
          <p:nvPr/>
        </p:nvSpPr>
        <p:spPr>
          <a:xfrm>
            <a:off x="1173891" y="1556952"/>
            <a:ext cx="10144897" cy="3539430"/>
          </a:xfrm>
          <a:prstGeom prst="rect">
            <a:avLst/>
          </a:prstGeom>
          <a:noFill/>
        </p:spPr>
        <p:txBody>
          <a:bodyPr wrap="square" rtlCol="0">
            <a:spAutoFit/>
          </a:bodyPr>
          <a:lstStyle/>
          <a:p>
            <a:pPr marL="457200" indent="-457200">
              <a:buFont typeface="+mj-lt"/>
              <a:buAutoNum type="arabicPeriod"/>
            </a:pPr>
            <a:r>
              <a:rPr lang="en-US" sz="2800" dirty="0">
                <a:latin typeface="+mj-lt"/>
              </a:rPr>
              <a:t>The solution is clever.  </a:t>
            </a:r>
            <a:r>
              <a:rPr lang="en-US" sz="2800" b="1" dirty="0">
                <a:solidFill>
                  <a:srgbClr val="FF0000"/>
                </a:solidFill>
                <a:latin typeface="+mj-lt"/>
              </a:rPr>
              <a:t>aps not</a:t>
            </a:r>
            <a:r>
              <a:rPr lang="en-US" sz="2800" dirty="0">
                <a:solidFill>
                  <a:srgbClr val="FF0000"/>
                </a:solidFill>
                <a:latin typeface="+mj-lt"/>
              </a:rPr>
              <a:t> </a:t>
            </a:r>
            <a:r>
              <a:rPr lang="en-US" sz="2800" dirty="0">
                <a:latin typeface="+mj-lt"/>
              </a:rPr>
              <a:t>combines a combinatorial operator with a logical operator in a way that I did not think of beforehand. </a:t>
            </a:r>
          </a:p>
          <a:p>
            <a:pPr marL="457200" indent="-457200">
              <a:buFont typeface="+mj-lt"/>
              <a:buAutoNum type="arabicPeriod"/>
            </a:pPr>
            <a:r>
              <a:rPr lang="en-US" sz="2800" dirty="0">
                <a:latin typeface="+mj-lt"/>
              </a:rPr>
              <a:t>The solution generalizes.  The solution distinguishes the atomic parity of any data, not just sequences of (</a:t>
            </a:r>
            <a:r>
              <a:rPr lang="en-US" sz="2800" dirty="0">
                <a:latin typeface="+mj-lt"/>
                <a:sym typeface="Wingdings" pitchFamily="2" charset="2"/>
              </a:rPr>
              <a:t>:).</a:t>
            </a:r>
          </a:p>
          <a:p>
            <a:pPr marL="457200" indent="-457200">
              <a:buFont typeface="+mj-lt"/>
              <a:buAutoNum type="arabicPeriod"/>
            </a:pPr>
            <a:r>
              <a:rPr lang="en-US" sz="2800" dirty="0">
                <a:latin typeface="+mj-lt"/>
                <a:sym typeface="Wingdings" pitchFamily="2" charset="2"/>
              </a:rPr>
              <a:t>A slightly modification: </a:t>
            </a:r>
            <a:r>
              <a:rPr lang="en-US" sz="2800" b="1" dirty="0">
                <a:solidFill>
                  <a:srgbClr val="FF0000"/>
                </a:solidFill>
                <a:latin typeface="+mj-lt"/>
                <a:sym typeface="Wingdings" pitchFamily="2" charset="2"/>
              </a:rPr>
              <a:t>bool * aps not</a:t>
            </a:r>
            <a:r>
              <a:rPr lang="en-US" sz="2800" dirty="0">
                <a:latin typeface="+mj-lt"/>
                <a:sym typeface="Wingdings" pitchFamily="2" charset="2"/>
              </a:rPr>
              <a:t> is a space, so we are “getting a mathematical structure for free.”</a:t>
            </a:r>
          </a:p>
          <a:p>
            <a:pPr marL="457200" indent="-457200">
              <a:buFont typeface="+mj-lt"/>
              <a:buAutoNum type="arabicPeriod"/>
            </a:pPr>
            <a:r>
              <a:rPr lang="en-US" sz="2800" dirty="0">
                <a:latin typeface="+mj-lt"/>
                <a:sym typeface="Wingdings" pitchFamily="2" charset="2"/>
              </a:rPr>
              <a:t>The morphisms of the category </a:t>
            </a:r>
            <a:r>
              <a:rPr lang="en-US" sz="2800" b="1" dirty="0">
                <a:solidFill>
                  <a:srgbClr val="FF0000"/>
                </a:solidFill>
                <a:latin typeface="+mj-lt"/>
                <a:sym typeface="Wingdings" pitchFamily="2" charset="2"/>
              </a:rPr>
              <a:t>bool * aps no</a:t>
            </a:r>
            <a:r>
              <a:rPr lang="en-US" sz="2800" dirty="0">
                <a:solidFill>
                  <a:srgbClr val="FF0000"/>
                </a:solidFill>
                <a:latin typeface="+mj-lt"/>
                <a:sym typeface="Wingdings" pitchFamily="2" charset="2"/>
              </a:rPr>
              <a:t>t </a:t>
            </a:r>
            <a:r>
              <a:rPr lang="en-US" sz="2800" dirty="0">
                <a:latin typeface="+mj-lt"/>
                <a:sym typeface="Wingdings" pitchFamily="2" charset="2"/>
              </a:rPr>
              <a:t>are interesting.  They are functions which preserve the atomic parity of data.  </a:t>
            </a:r>
            <a:endParaRPr lang="en-US" sz="2800" dirty="0">
              <a:latin typeface="+mj-lt"/>
            </a:endParaRPr>
          </a:p>
        </p:txBody>
      </p:sp>
    </p:spTree>
    <p:extLst>
      <p:ext uri="{BB962C8B-B14F-4D97-AF65-F5344CB8AC3E}">
        <p14:creationId xmlns:p14="http://schemas.microsoft.com/office/powerpoint/2010/main" val="2031155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C7BAA1-6C68-E842-90D7-F8D25EBD23ED}"/>
              </a:ext>
            </a:extLst>
          </p:cNvPr>
          <p:cNvSpPr txBox="1"/>
          <p:nvPr/>
        </p:nvSpPr>
        <p:spPr>
          <a:xfrm>
            <a:off x="0" y="568619"/>
            <a:ext cx="12192000" cy="769441"/>
          </a:xfrm>
          <a:prstGeom prst="rect">
            <a:avLst/>
          </a:prstGeom>
          <a:noFill/>
        </p:spPr>
        <p:txBody>
          <a:bodyPr wrap="square" rtlCol="0">
            <a:spAutoFit/>
          </a:bodyPr>
          <a:lstStyle/>
          <a:p>
            <a:pPr algn="ctr"/>
            <a:r>
              <a:rPr lang="en-US" sz="4400" dirty="0">
                <a:latin typeface="+mj-lt"/>
              </a:rPr>
              <a:t>Is Mathematics Consistent?</a:t>
            </a:r>
          </a:p>
        </p:txBody>
      </p:sp>
      <p:sp>
        <p:nvSpPr>
          <p:cNvPr id="6" name="TextBox 5">
            <a:extLst>
              <a:ext uri="{FF2B5EF4-FFF2-40B4-BE49-F238E27FC236}">
                <a16:creationId xmlns:a16="http://schemas.microsoft.com/office/drawing/2014/main" id="{61A379DD-D049-0D40-9B9C-FDC51A2E6A4C}"/>
              </a:ext>
            </a:extLst>
          </p:cNvPr>
          <p:cNvSpPr txBox="1"/>
          <p:nvPr/>
        </p:nvSpPr>
        <p:spPr>
          <a:xfrm>
            <a:off x="1632650" y="1788697"/>
            <a:ext cx="8037824" cy="2246769"/>
          </a:xfrm>
          <a:prstGeom prst="rect">
            <a:avLst/>
          </a:prstGeom>
          <a:noFill/>
        </p:spPr>
        <p:txBody>
          <a:bodyPr wrap="square" rtlCol="0">
            <a:spAutoFit/>
          </a:bodyPr>
          <a:lstStyle/>
          <a:p>
            <a:pPr marL="514350" indent="-514350">
              <a:buFont typeface="+mj-lt"/>
              <a:buAutoNum type="arabicPeriod"/>
            </a:pPr>
            <a:r>
              <a:rPr lang="en-US" sz="2800" dirty="0">
                <a:latin typeface="+mj-lt"/>
              </a:rPr>
              <a:t>We are claiming that empty data is “true” and atomic data is “false.”</a:t>
            </a:r>
          </a:p>
          <a:p>
            <a:pPr marL="514350" indent="-514350">
              <a:buFont typeface="+mj-lt"/>
              <a:buAutoNum type="arabicPeriod"/>
            </a:pPr>
            <a:r>
              <a:rPr lang="en-US" sz="2800" dirty="0">
                <a:latin typeface="+mj-lt"/>
              </a:rPr>
              <a:t>No data can be both true and false. </a:t>
            </a:r>
          </a:p>
          <a:p>
            <a:pPr marL="514350" indent="-514350">
              <a:buFont typeface="+mj-lt"/>
              <a:buAutoNum type="arabicPeriod"/>
            </a:pPr>
            <a:r>
              <a:rPr lang="en-US" sz="2800" dirty="0">
                <a:latin typeface="+mj-lt"/>
              </a:rPr>
              <a:t>Have we proved that coda is consistent?  Does this contradict </a:t>
            </a:r>
            <a:r>
              <a:rPr lang="en-US" sz="2800" dirty="0" err="1">
                <a:latin typeface="+mj-lt"/>
              </a:rPr>
              <a:t>Godel’s</a:t>
            </a:r>
            <a:r>
              <a:rPr lang="en-US" sz="2800" dirty="0">
                <a:latin typeface="+mj-lt"/>
              </a:rPr>
              <a:t> 2d incompleteness theorem?</a:t>
            </a:r>
          </a:p>
        </p:txBody>
      </p:sp>
    </p:spTree>
    <p:extLst>
      <p:ext uri="{BB962C8B-B14F-4D97-AF65-F5344CB8AC3E}">
        <p14:creationId xmlns:p14="http://schemas.microsoft.com/office/powerpoint/2010/main" val="2214389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FDCF70-3168-1E4C-A181-5F637780B010}"/>
              </a:ext>
            </a:extLst>
          </p:cNvPr>
          <p:cNvSpPr txBox="1"/>
          <p:nvPr/>
        </p:nvSpPr>
        <p:spPr>
          <a:xfrm>
            <a:off x="652849" y="784516"/>
            <a:ext cx="10950341" cy="584775"/>
          </a:xfrm>
          <a:prstGeom prst="rect">
            <a:avLst/>
          </a:prstGeom>
          <a:noFill/>
        </p:spPr>
        <p:txBody>
          <a:bodyPr wrap="square" rtlCol="0">
            <a:spAutoFit/>
          </a:bodyPr>
          <a:lstStyle/>
          <a:p>
            <a:r>
              <a:rPr lang="en-US" sz="3200" dirty="0">
                <a:latin typeface="+mj-lt"/>
              </a:rPr>
              <a:t>To see the answer, express “coda is consistent” in coda…</a:t>
            </a:r>
          </a:p>
        </p:txBody>
      </p:sp>
      <p:sp>
        <p:nvSpPr>
          <p:cNvPr id="5" name="TextBox 4">
            <a:extLst>
              <a:ext uri="{FF2B5EF4-FFF2-40B4-BE49-F238E27FC236}">
                <a16:creationId xmlns:a16="http://schemas.microsoft.com/office/drawing/2014/main" id="{CB113016-2473-DE47-BA7C-2BD0AFCF688B}"/>
              </a:ext>
            </a:extLst>
          </p:cNvPr>
          <p:cNvSpPr txBox="1"/>
          <p:nvPr/>
        </p:nvSpPr>
        <p:spPr>
          <a:xfrm>
            <a:off x="716888" y="1751798"/>
            <a:ext cx="10886302" cy="2062103"/>
          </a:xfrm>
          <a:prstGeom prst="rect">
            <a:avLst/>
          </a:prstGeom>
          <a:noFill/>
        </p:spPr>
        <p:txBody>
          <a:bodyPr wrap="square" rtlCol="0">
            <a:spAutoFit/>
          </a:bodyPr>
          <a:lstStyle/>
          <a:p>
            <a:r>
              <a:rPr lang="en-US" sz="3200" dirty="0" err="1">
                <a:latin typeface="+mj-lt"/>
              </a:rPr>
              <a:t>ap</a:t>
            </a:r>
            <a:r>
              <a:rPr lang="en-US" sz="3200" dirty="0">
                <a:latin typeface="+mj-lt"/>
              </a:rPr>
              <a:t> { XOR (</a:t>
            </a:r>
            <a:r>
              <a:rPr lang="en-US" sz="3200" dirty="0" err="1">
                <a:latin typeface="+mj-lt"/>
              </a:rPr>
              <a:t>coda:B</a:t>
            </a:r>
            <a:r>
              <a:rPr lang="en-US" sz="3200" dirty="0">
                <a:latin typeface="+mj-lt"/>
              </a:rPr>
              <a:t>) : (</a:t>
            </a:r>
            <a:r>
              <a:rPr lang="en-US" sz="3200" dirty="0" err="1">
                <a:latin typeface="+mj-lt"/>
              </a:rPr>
              <a:t>not:coda:B</a:t>
            </a:r>
            <a:r>
              <a:rPr lang="en-US" sz="3200" dirty="0">
                <a:latin typeface="+mj-lt"/>
              </a:rPr>
              <a:t>) } : </a:t>
            </a:r>
            <a:r>
              <a:rPr lang="en-US" sz="3200" dirty="0" err="1">
                <a:latin typeface="+mj-lt"/>
              </a:rPr>
              <a:t>allByteSequences</a:t>
            </a:r>
            <a:r>
              <a:rPr lang="en-US" sz="3200" dirty="0">
                <a:latin typeface="+mj-lt"/>
              </a:rPr>
              <a:t>:</a:t>
            </a:r>
          </a:p>
          <a:p>
            <a:endParaRPr lang="en-US" sz="3200" dirty="0">
              <a:latin typeface="+mj-lt"/>
            </a:endParaRPr>
          </a:p>
          <a:p>
            <a:r>
              <a:rPr lang="en-US" sz="3200" dirty="0">
                <a:latin typeface="+mj-lt"/>
              </a:rPr>
              <a:t>Then the answer is…</a:t>
            </a:r>
          </a:p>
          <a:p>
            <a:endParaRPr lang="en-US" sz="3200" dirty="0">
              <a:latin typeface="+mj-lt"/>
            </a:endParaRPr>
          </a:p>
        </p:txBody>
      </p:sp>
    </p:spTree>
    <p:extLst>
      <p:ext uri="{BB962C8B-B14F-4D97-AF65-F5344CB8AC3E}">
        <p14:creationId xmlns:p14="http://schemas.microsoft.com/office/powerpoint/2010/main" val="1597776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FDCF70-3168-1E4C-A181-5F637780B010}"/>
              </a:ext>
            </a:extLst>
          </p:cNvPr>
          <p:cNvSpPr txBox="1"/>
          <p:nvPr/>
        </p:nvSpPr>
        <p:spPr>
          <a:xfrm>
            <a:off x="652849" y="784516"/>
            <a:ext cx="10950341" cy="584775"/>
          </a:xfrm>
          <a:prstGeom prst="rect">
            <a:avLst/>
          </a:prstGeom>
          <a:noFill/>
        </p:spPr>
        <p:txBody>
          <a:bodyPr wrap="square" rtlCol="0">
            <a:spAutoFit/>
          </a:bodyPr>
          <a:lstStyle/>
          <a:p>
            <a:r>
              <a:rPr lang="en-US" sz="3200" dirty="0">
                <a:latin typeface="+mj-lt"/>
              </a:rPr>
              <a:t>To see the answer, express “coda is consistent” in coda…</a:t>
            </a:r>
          </a:p>
        </p:txBody>
      </p:sp>
      <p:sp>
        <p:nvSpPr>
          <p:cNvPr id="5" name="TextBox 4">
            <a:extLst>
              <a:ext uri="{FF2B5EF4-FFF2-40B4-BE49-F238E27FC236}">
                <a16:creationId xmlns:a16="http://schemas.microsoft.com/office/drawing/2014/main" id="{CB113016-2473-DE47-BA7C-2BD0AFCF688B}"/>
              </a:ext>
            </a:extLst>
          </p:cNvPr>
          <p:cNvSpPr txBox="1"/>
          <p:nvPr/>
        </p:nvSpPr>
        <p:spPr>
          <a:xfrm>
            <a:off x="716888" y="1751798"/>
            <a:ext cx="10886302" cy="2554545"/>
          </a:xfrm>
          <a:prstGeom prst="rect">
            <a:avLst/>
          </a:prstGeom>
          <a:noFill/>
        </p:spPr>
        <p:txBody>
          <a:bodyPr wrap="square" rtlCol="0">
            <a:spAutoFit/>
          </a:bodyPr>
          <a:lstStyle/>
          <a:p>
            <a:r>
              <a:rPr lang="en-US" sz="3200" dirty="0" err="1">
                <a:latin typeface="+mj-lt"/>
              </a:rPr>
              <a:t>ap</a:t>
            </a:r>
            <a:r>
              <a:rPr lang="en-US" sz="3200" dirty="0">
                <a:latin typeface="+mj-lt"/>
              </a:rPr>
              <a:t> { XOR (</a:t>
            </a:r>
            <a:r>
              <a:rPr lang="en-US" sz="3200" dirty="0" err="1">
                <a:latin typeface="+mj-lt"/>
              </a:rPr>
              <a:t>coda:B</a:t>
            </a:r>
            <a:r>
              <a:rPr lang="en-US" sz="3200" dirty="0">
                <a:latin typeface="+mj-lt"/>
              </a:rPr>
              <a:t>) : (</a:t>
            </a:r>
            <a:r>
              <a:rPr lang="en-US" sz="3200" dirty="0" err="1">
                <a:latin typeface="+mj-lt"/>
              </a:rPr>
              <a:t>not:coda:B</a:t>
            </a:r>
            <a:r>
              <a:rPr lang="en-US" sz="3200" dirty="0">
                <a:latin typeface="+mj-lt"/>
              </a:rPr>
              <a:t>) } : </a:t>
            </a:r>
            <a:r>
              <a:rPr lang="en-US" sz="3200" dirty="0" err="1">
                <a:latin typeface="+mj-lt"/>
              </a:rPr>
              <a:t>allByteSequences</a:t>
            </a:r>
            <a:r>
              <a:rPr lang="en-US" sz="3200" dirty="0">
                <a:latin typeface="+mj-lt"/>
              </a:rPr>
              <a:t>:</a:t>
            </a:r>
          </a:p>
          <a:p>
            <a:endParaRPr lang="en-US" sz="3200" dirty="0">
              <a:latin typeface="+mj-lt"/>
            </a:endParaRPr>
          </a:p>
          <a:p>
            <a:r>
              <a:rPr lang="en-US" sz="3200" dirty="0">
                <a:latin typeface="+mj-lt"/>
              </a:rPr>
              <a:t>Then the answer is…</a:t>
            </a:r>
          </a:p>
          <a:p>
            <a:endParaRPr lang="en-US" sz="3200" dirty="0">
              <a:latin typeface="+mj-lt"/>
            </a:endParaRPr>
          </a:p>
          <a:p>
            <a:r>
              <a:rPr lang="en-US" sz="3200" dirty="0">
                <a:solidFill>
                  <a:srgbClr val="FF0000"/>
                </a:solidFill>
                <a:latin typeface="+mj-lt"/>
              </a:rPr>
              <a:t>() () () () () () … (…undecided…)</a:t>
            </a:r>
          </a:p>
        </p:txBody>
      </p:sp>
    </p:spTree>
    <p:extLst>
      <p:ext uri="{BB962C8B-B14F-4D97-AF65-F5344CB8AC3E}">
        <p14:creationId xmlns:p14="http://schemas.microsoft.com/office/powerpoint/2010/main" val="3852909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22F38E-6000-6349-BF8B-637DB57FD1C4}"/>
              </a:ext>
            </a:extLst>
          </p:cNvPr>
          <p:cNvPicPr>
            <a:picLocks noChangeAspect="1"/>
          </p:cNvPicPr>
          <p:nvPr/>
        </p:nvPicPr>
        <p:blipFill>
          <a:blip r:embed="rId2"/>
          <a:stretch>
            <a:fillRect/>
          </a:stretch>
        </p:blipFill>
        <p:spPr>
          <a:xfrm>
            <a:off x="267150" y="0"/>
            <a:ext cx="9791952" cy="6858000"/>
          </a:xfrm>
          <a:prstGeom prst="rect">
            <a:avLst/>
          </a:prstGeom>
        </p:spPr>
      </p:pic>
    </p:spTree>
    <p:extLst>
      <p:ext uri="{BB962C8B-B14F-4D97-AF65-F5344CB8AC3E}">
        <p14:creationId xmlns:p14="http://schemas.microsoft.com/office/powerpoint/2010/main" val="1530803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F6AF09-A469-B441-A7BB-BB392A585E00}"/>
              </a:ext>
            </a:extLst>
          </p:cNvPr>
          <p:cNvPicPr>
            <a:picLocks noChangeAspect="1"/>
          </p:cNvPicPr>
          <p:nvPr/>
        </p:nvPicPr>
        <p:blipFill>
          <a:blip r:embed="rId2"/>
          <a:stretch>
            <a:fillRect/>
          </a:stretch>
        </p:blipFill>
        <p:spPr>
          <a:xfrm>
            <a:off x="0" y="0"/>
            <a:ext cx="12192000" cy="6605914"/>
          </a:xfrm>
          <a:prstGeom prst="rect">
            <a:avLst/>
          </a:prstGeom>
        </p:spPr>
      </p:pic>
    </p:spTree>
    <p:extLst>
      <p:ext uri="{BB962C8B-B14F-4D97-AF65-F5344CB8AC3E}">
        <p14:creationId xmlns:p14="http://schemas.microsoft.com/office/powerpoint/2010/main" val="413683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2E8B73-1AEF-D644-9ED7-35747515A801}"/>
              </a:ext>
            </a:extLst>
          </p:cNvPr>
          <p:cNvPicPr>
            <a:picLocks noChangeAspect="1"/>
          </p:cNvPicPr>
          <p:nvPr/>
        </p:nvPicPr>
        <p:blipFill>
          <a:blip r:embed="rId3"/>
          <a:stretch>
            <a:fillRect/>
          </a:stretch>
        </p:blipFill>
        <p:spPr>
          <a:xfrm>
            <a:off x="8374184" y="-421865"/>
            <a:ext cx="3387012" cy="3387012"/>
          </a:xfrm>
          <a:prstGeom prst="rect">
            <a:avLst/>
          </a:prstGeom>
        </p:spPr>
      </p:pic>
      <p:sp>
        <p:nvSpPr>
          <p:cNvPr id="3" name="TextBox 2">
            <a:extLst>
              <a:ext uri="{FF2B5EF4-FFF2-40B4-BE49-F238E27FC236}">
                <a16:creationId xmlns:a16="http://schemas.microsoft.com/office/drawing/2014/main" id="{F3EE0266-1EA1-4C4B-B47D-FC900462C740}"/>
              </a:ext>
            </a:extLst>
          </p:cNvPr>
          <p:cNvSpPr txBox="1"/>
          <p:nvPr/>
        </p:nvSpPr>
        <p:spPr>
          <a:xfrm>
            <a:off x="501387" y="637713"/>
            <a:ext cx="10385659" cy="5909310"/>
          </a:xfrm>
          <a:prstGeom prst="rect">
            <a:avLst/>
          </a:prstGeom>
          <a:noFill/>
        </p:spPr>
        <p:txBody>
          <a:bodyPr wrap="square" rtlCol="0">
            <a:spAutoFit/>
          </a:bodyPr>
          <a:lstStyle/>
          <a:p>
            <a:pPr marL="342900" indent="-342900">
              <a:buFont typeface="+mj-lt"/>
              <a:buAutoNum type="arabicPeriod"/>
            </a:pPr>
            <a:r>
              <a:rPr lang="en-US" dirty="0"/>
              <a:t>Axiomatic formal system aimed at mathematics in general. </a:t>
            </a:r>
          </a:p>
          <a:p>
            <a:pPr marL="800100" lvl="1" indent="-342900">
              <a:buFont typeface="+mj-lt"/>
              <a:buAutoNum type="arabicPeriod"/>
            </a:pPr>
            <a:r>
              <a:rPr lang="en-US" dirty="0"/>
              <a:t>Pure data with natural algebra A B, A:B.</a:t>
            </a:r>
          </a:p>
          <a:p>
            <a:pPr marL="800100" lvl="1" indent="-342900">
              <a:buFont typeface="+mj-lt"/>
              <a:buAutoNum type="arabicPeriod"/>
            </a:pPr>
            <a:r>
              <a:rPr lang="en-US" dirty="0"/>
              <a:t>Definitions added to a “context”.</a:t>
            </a:r>
          </a:p>
          <a:p>
            <a:pPr marL="800100" lvl="1" indent="-342900">
              <a:buFont typeface="+mj-lt"/>
              <a:buAutoNum type="arabicPeriod"/>
            </a:pPr>
            <a:r>
              <a:rPr lang="en-US" dirty="0"/>
              <a:t>Only one axiom: The Axiom of Definition.</a:t>
            </a:r>
          </a:p>
          <a:p>
            <a:pPr marL="800100" lvl="1" indent="-342900">
              <a:buFont typeface="+mj-lt"/>
              <a:buAutoNum type="arabicPeriod"/>
            </a:pPr>
            <a:r>
              <a:rPr lang="en-US" dirty="0"/>
              <a:t>Mathematical objects are different types of pure data.</a:t>
            </a:r>
          </a:p>
          <a:p>
            <a:pPr marL="800100" lvl="1" indent="-342900">
              <a:buFont typeface="+mj-lt"/>
              <a:buAutoNum type="arabicPeriod"/>
            </a:pPr>
            <a:r>
              <a:rPr lang="en-US" dirty="0"/>
              <a:t>Context determines equality which determines mathematical meaning.</a:t>
            </a:r>
          </a:p>
          <a:p>
            <a:pPr marL="342900" indent="-342900">
              <a:buFont typeface="+mj-lt"/>
              <a:buAutoNum type="arabicPeriod"/>
            </a:pPr>
            <a:r>
              <a:rPr lang="en-US" dirty="0"/>
              <a:t>Internal Logic</a:t>
            </a:r>
          </a:p>
          <a:p>
            <a:pPr marL="800100" lvl="1" indent="-342900">
              <a:buFont typeface="+mj-lt"/>
              <a:buAutoNum type="arabicPeriod"/>
            </a:pPr>
            <a:r>
              <a:rPr lang="en-US" dirty="0"/>
              <a:t>True/false/undecided </a:t>
            </a:r>
            <a:r>
              <a:rPr lang="en-US" dirty="0">
                <a:sym typeface="Wingdings" pitchFamily="2" charset="2"/>
              </a:rPr>
              <a:t> empty/atomic/neither data.</a:t>
            </a:r>
          </a:p>
          <a:p>
            <a:pPr marL="342900" indent="-342900">
              <a:buFont typeface="+mj-lt"/>
              <a:buAutoNum type="arabicPeriod"/>
            </a:pPr>
            <a:r>
              <a:rPr lang="en-US" dirty="0">
                <a:sym typeface="Wingdings" pitchFamily="2" charset="2"/>
              </a:rPr>
              <a:t>Internal language</a:t>
            </a:r>
          </a:p>
          <a:p>
            <a:pPr marL="800100" lvl="1" indent="-342900">
              <a:buFont typeface="+mj-lt"/>
              <a:buAutoNum type="arabicPeriod"/>
            </a:pPr>
            <a:r>
              <a:rPr lang="en-US" dirty="0">
                <a:sym typeface="Wingdings" pitchFamily="2" charset="2"/>
              </a:rPr>
              <a:t>Language is a definition like any other.</a:t>
            </a:r>
          </a:p>
          <a:p>
            <a:pPr marL="800100" lvl="1" indent="-342900">
              <a:buFont typeface="+mj-lt"/>
              <a:buAutoNum type="arabicPeriod"/>
            </a:pPr>
            <a:r>
              <a:rPr lang="en-US" dirty="0">
                <a:sym typeface="Wingdings" pitchFamily="2" charset="2"/>
              </a:rPr>
              <a:t>Language expressions freely mix during “evaluation”.</a:t>
            </a:r>
          </a:p>
          <a:p>
            <a:pPr marL="342900" indent="-342900">
              <a:buFont typeface="+mj-lt"/>
              <a:buAutoNum type="arabicPeriod"/>
            </a:pPr>
            <a:r>
              <a:rPr lang="en-US" dirty="0">
                <a:sym typeface="Wingdings" pitchFamily="2" charset="2"/>
              </a:rPr>
              <a:t>Proof and computation</a:t>
            </a:r>
          </a:p>
          <a:p>
            <a:pPr marL="800100" lvl="1" indent="-342900">
              <a:buFont typeface="+mj-lt"/>
              <a:buAutoNum type="arabicPeriod"/>
            </a:pPr>
            <a:r>
              <a:rPr lang="en-US" dirty="0">
                <a:sym typeface="Wingdings" pitchFamily="2" charset="2"/>
              </a:rPr>
              <a:t>All proofs are computations.  All computations are proofs.  No Curry-Howard correspondence.</a:t>
            </a:r>
          </a:p>
          <a:p>
            <a:pPr marL="342900" indent="-342900">
              <a:buFont typeface="+mj-lt"/>
              <a:buAutoNum type="arabicPeriod"/>
            </a:pPr>
            <a:r>
              <a:rPr lang="en-US" dirty="0">
                <a:sym typeface="Wingdings" pitchFamily="2" charset="2"/>
              </a:rPr>
              <a:t>Abstract spaces</a:t>
            </a:r>
          </a:p>
          <a:p>
            <a:pPr marL="800100" lvl="1" indent="-342900">
              <a:buFont typeface="+mj-lt"/>
              <a:buAutoNum type="arabicPeriod"/>
            </a:pPr>
            <a:r>
              <a:rPr lang="en-US" dirty="0">
                <a:sym typeface="Wingdings" pitchFamily="2" charset="2"/>
              </a:rPr>
              <a:t>Analogues of types in type theory and categories in category theory naturally appear as “spaces”.</a:t>
            </a:r>
          </a:p>
          <a:p>
            <a:pPr marL="800100" lvl="1" indent="-342900">
              <a:buFont typeface="+mj-lt"/>
              <a:buAutoNum type="arabicPeriod"/>
            </a:pPr>
            <a:r>
              <a:rPr lang="en-US" dirty="0">
                <a:sym typeface="Wingdings" pitchFamily="2" charset="2"/>
              </a:rPr>
              <a:t>There appears to be an interesting abstract theory of spaces.</a:t>
            </a:r>
          </a:p>
          <a:p>
            <a:pPr marL="800100" lvl="1" indent="-342900">
              <a:buFont typeface="+mj-lt"/>
              <a:buAutoNum type="arabicPeriod"/>
            </a:pPr>
            <a:r>
              <a:rPr lang="en-US" dirty="0">
                <a:sym typeface="Wingdings" pitchFamily="2" charset="2"/>
              </a:rPr>
              <a:t>First tries at “Mathematical machine learning” yields interesting results.</a:t>
            </a:r>
          </a:p>
          <a:p>
            <a:pPr marL="342900" indent="-342900">
              <a:buFont typeface="+mj-lt"/>
              <a:buAutoNum type="arabicPeriod"/>
            </a:pPr>
            <a:r>
              <a:rPr lang="en-US" dirty="0">
                <a:sym typeface="Wingdings" pitchFamily="2" charset="2"/>
              </a:rPr>
              <a:t>Global issues</a:t>
            </a:r>
          </a:p>
          <a:p>
            <a:pPr marL="800100" lvl="1" indent="-342900">
              <a:buFont typeface="+mj-lt"/>
              <a:buAutoNum type="arabicPeriod"/>
            </a:pPr>
            <a:r>
              <a:rPr lang="en-US" dirty="0">
                <a:sym typeface="Wingdings" pitchFamily="2" charset="2"/>
              </a:rPr>
              <a:t>Direct computation of “paradoxes” gains confidence in coda logic and makes it clear that there is not going to be a simple criteria that avoids such ”paradoxes” in classical Mathematics. </a:t>
            </a:r>
          </a:p>
          <a:p>
            <a:pPr marL="800100" lvl="1" indent="-342900">
              <a:buFont typeface="+mj-lt"/>
              <a:buAutoNum type="arabicPeriod"/>
            </a:pPr>
            <a:r>
              <a:rPr lang="en-US" dirty="0">
                <a:sym typeface="Wingdings" pitchFamily="2" charset="2"/>
              </a:rPr>
              <a:t>Interesting applications, e.g. “Mathematical machine learning”.</a:t>
            </a:r>
          </a:p>
        </p:txBody>
      </p:sp>
      <p:sp>
        <p:nvSpPr>
          <p:cNvPr id="4" name="TextBox 3">
            <a:extLst>
              <a:ext uri="{FF2B5EF4-FFF2-40B4-BE49-F238E27FC236}">
                <a16:creationId xmlns:a16="http://schemas.microsoft.com/office/drawing/2014/main" id="{145CA865-6AEA-764B-AB19-60CE121312E3}"/>
              </a:ext>
            </a:extLst>
          </p:cNvPr>
          <p:cNvSpPr txBox="1"/>
          <p:nvPr/>
        </p:nvSpPr>
        <p:spPr>
          <a:xfrm>
            <a:off x="0" y="-4241"/>
            <a:ext cx="12191999" cy="707886"/>
          </a:xfrm>
          <a:prstGeom prst="rect">
            <a:avLst/>
          </a:prstGeom>
          <a:noFill/>
        </p:spPr>
        <p:txBody>
          <a:bodyPr wrap="square" rtlCol="0">
            <a:spAutoFit/>
          </a:bodyPr>
          <a:lstStyle/>
          <a:p>
            <a:pPr algn="ctr"/>
            <a:r>
              <a:rPr lang="en-US" sz="4000" dirty="0">
                <a:latin typeface="+mj-lt"/>
              </a:rPr>
              <a:t>Summary</a:t>
            </a:r>
          </a:p>
        </p:txBody>
      </p:sp>
      <p:sp>
        <p:nvSpPr>
          <p:cNvPr id="6" name="TextBox 5">
            <a:extLst>
              <a:ext uri="{FF2B5EF4-FFF2-40B4-BE49-F238E27FC236}">
                <a16:creationId xmlns:a16="http://schemas.microsoft.com/office/drawing/2014/main" id="{10E709B1-6F91-9E4B-83C4-CFBA3988D443}"/>
              </a:ext>
            </a:extLst>
          </p:cNvPr>
          <p:cNvSpPr txBox="1"/>
          <p:nvPr/>
        </p:nvSpPr>
        <p:spPr>
          <a:xfrm>
            <a:off x="8374184" y="2171417"/>
            <a:ext cx="3228392" cy="646331"/>
          </a:xfrm>
          <a:prstGeom prst="rect">
            <a:avLst/>
          </a:prstGeom>
          <a:noFill/>
        </p:spPr>
        <p:txBody>
          <a:bodyPr wrap="square" rtlCol="0">
            <a:spAutoFit/>
          </a:bodyPr>
          <a:lstStyle/>
          <a:p>
            <a:r>
              <a:rPr lang="en-US" dirty="0"/>
              <a:t>See Saul Youssef on </a:t>
            </a:r>
            <a:r>
              <a:rPr lang="en-US" dirty="0" err="1"/>
              <a:t>github</a:t>
            </a:r>
            <a:r>
              <a:rPr lang="en-US" dirty="0"/>
              <a:t> for software, </a:t>
            </a:r>
            <a:r>
              <a:rPr lang="en-US" dirty="0" err="1"/>
              <a:t>jupyter</a:t>
            </a:r>
            <a:r>
              <a:rPr lang="en-US" dirty="0"/>
              <a:t> notebooks etc.</a:t>
            </a:r>
          </a:p>
        </p:txBody>
      </p:sp>
    </p:spTree>
    <p:extLst>
      <p:ext uri="{BB962C8B-B14F-4D97-AF65-F5344CB8AC3E}">
        <p14:creationId xmlns:p14="http://schemas.microsoft.com/office/powerpoint/2010/main" val="2272362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370A761-41CD-CD4F-87CA-C3658451C8FA}"/>
                  </a:ext>
                </a:extLst>
              </p:cNvPr>
              <p:cNvSpPr txBox="1"/>
              <p:nvPr/>
            </p:nvSpPr>
            <p:spPr>
              <a:xfrm>
                <a:off x="3226146" y="1475821"/>
                <a:ext cx="6746983" cy="1815882"/>
              </a:xfrm>
              <a:prstGeom prst="rect">
                <a:avLst/>
              </a:prstGeom>
              <a:noFill/>
            </p:spPr>
            <p:txBody>
              <a:bodyPr wrap="square" rtlCol="0">
                <a:spAutoFit/>
              </a:bodyPr>
              <a:lstStyle/>
              <a:p>
                <a:r>
                  <a:rPr lang="en-US" sz="2800" b="1" dirty="0">
                    <a:solidFill>
                      <a:srgbClr val="FF0000"/>
                    </a:solidFill>
                    <a:latin typeface="+mj-lt"/>
                  </a:rPr>
                  <a:t>true, false, proposition, predicate</a:t>
                </a:r>
              </a:p>
              <a:p>
                <a:pPr/>
                <a14:m>
                  <m:oMathPara xmlns:m="http://schemas.openxmlformats.org/officeDocument/2006/math">
                    <m:oMathParaPr>
                      <m:jc m:val="left"/>
                    </m:oMathParaPr>
                    <m:oMath xmlns:m="http://schemas.openxmlformats.org/officeDocument/2006/math">
                      <m:r>
                        <a:rPr lang="en-US" sz="2800" i="1">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m:oMathPara>
                </a14:m>
                <a:endParaRPr lang="en-US" sz="2800" dirty="0">
                  <a:latin typeface="+mj-lt"/>
                </a:endParaRPr>
              </a:p>
              <a:p>
                <a:pPr/>
                <a14:m>
                  <m:oMathPara xmlns:m="http://schemas.openxmlformats.org/officeDocument/2006/math">
                    <m:oMathParaPr>
                      <m:jc m:val="left"/>
                    </m:oMathParaPr>
                    <m:oMath xmlns:m="http://schemas.openxmlformats.org/officeDocument/2006/math">
                      <m:r>
                        <a:rPr lang="en-US" sz="2800" i="1" smtClean="0">
                          <a:latin typeface="Cambria Math" panose="02040503050406030204" pitchFamily="18" charset="0"/>
                          <a:ea typeface="Cambria Math" panose="02040503050406030204" pitchFamily="18" charset="0"/>
                        </a:rPr>
                        <m:t>𝜖</m:t>
                      </m:r>
                    </m:oMath>
                  </m:oMathPara>
                </a14:m>
                <a:endParaRPr lang="en-US" sz="2800" dirty="0">
                  <a:latin typeface="+mj-lt"/>
                </a:endParaRPr>
              </a:p>
              <a:p>
                <a:r>
                  <a:rPr lang="en-US" sz="2800" dirty="0">
                    <a:latin typeface="+mj-lt"/>
                  </a:rPr>
                  <a:t>10 axioms in ZFC</a:t>
                </a:r>
              </a:p>
            </p:txBody>
          </p:sp>
        </mc:Choice>
        <mc:Fallback xmlns="">
          <p:sp>
            <p:nvSpPr>
              <p:cNvPr id="7" name="TextBox 6">
                <a:extLst>
                  <a:ext uri="{FF2B5EF4-FFF2-40B4-BE49-F238E27FC236}">
                    <a16:creationId xmlns:a16="http://schemas.microsoft.com/office/drawing/2014/main" id="{2370A761-41CD-CD4F-87CA-C3658451C8FA}"/>
                  </a:ext>
                </a:extLst>
              </p:cNvPr>
              <p:cNvSpPr txBox="1">
                <a:spLocks noRot="1" noChangeAspect="1" noMove="1" noResize="1" noEditPoints="1" noAdjustHandles="1" noChangeArrowheads="1" noChangeShapeType="1" noTextEdit="1"/>
              </p:cNvSpPr>
              <p:nvPr/>
            </p:nvSpPr>
            <p:spPr>
              <a:xfrm>
                <a:off x="3226146" y="1475821"/>
                <a:ext cx="6746983" cy="1815882"/>
              </a:xfrm>
              <a:prstGeom prst="rect">
                <a:avLst/>
              </a:prstGeom>
              <a:blipFill>
                <a:blip r:embed="rId2"/>
                <a:stretch>
                  <a:fillRect l="-1880" t="-347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16C131-2B56-0843-9B1F-7C2A45D4A4C5}"/>
                  </a:ext>
                </a:extLst>
              </p:cNvPr>
              <p:cNvSpPr txBox="1"/>
              <p:nvPr/>
            </p:nvSpPr>
            <p:spPr>
              <a:xfrm>
                <a:off x="3226145" y="3873432"/>
                <a:ext cx="6746983" cy="1815882"/>
              </a:xfrm>
              <a:prstGeom prst="rect">
                <a:avLst/>
              </a:prstGeom>
              <a:noFill/>
            </p:spPr>
            <p:txBody>
              <a:bodyPr wrap="square" rtlCol="0">
                <a:spAutoFit/>
              </a:bodyPr>
              <a:lstStyle/>
              <a:p>
                <a:r>
                  <a:rPr lang="en-US" sz="2800" b="1" dirty="0">
                    <a:solidFill>
                      <a:srgbClr val="FF0000"/>
                    </a:solidFill>
                    <a:latin typeface="+mj-lt"/>
                  </a:rPr>
                  <a:t>type, term </a:t>
                </a:r>
              </a:p>
              <a:p>
                <a:pPr/>
                <a14:m>
                  <m:oMathPara xmlns:m="http://schemas.openxmlformats.org/officeDocument/2006/math">
                    <m:oMathParaPr>
                      <m:jc m:val="left"/>
                    </m:oMathParaPr>
                    <m:oMath xmlns:m="http://schemas.openxmlformats.org/officeDocument/2006/math">
                      <m:r>
                        <m:rPr>
                          <m:sty m:val="p"/>
                        </m:rPr>
                        <a:rPr lang="el-GR" sz="2800" i="1" smtClean="0">
                          <a:latin typeface="Cambria Math" panose="02040503050406030204" pitchFamily="18" charset="0"/>
                          <a:ea typeface="Cambria Math" panose="02040503050406030204" pitchFamily="18" charset="0"/>
                        </a:rPr>
                        <m:t>Γ</m:t>
                      </m:r>
                      <m:r>
                        <a:rPr lang="en-US" sz="2800" b="0" i="1" smtClean="0">
                          <a:latin typeface="Cambria Math" panose="02040503050406030204" pitchFamily="18" charset="0"/>
                          <a:ea typeface="Cambria Math" panose="02040503050406030204" pitchFamily="18" charset="0"/>
                        </a:rPr>
                        <m:t> ⊢  : × </m:t>
                      </m:r>
                      <m:r>
                        <a:rPr lang="en-US" sz="2800" b="0" i="1" smtClean="0">
                          <a:latin typeface="Cambria Math" panose="02040503050406030204" pitchFamily="18" charset="0"/>
                          <a:ea typeface="Cambria Math" panose="02040503050406030204" pitchFamily="18" charset="0"/>
                        </a:rPr>
                        <m:t>𝜆</m:t>
                      </m:r>
                      <m:r>
                        <a:rPr lang="en-US" sz="2800" b="0" i="1" smtClean="0">
                          <a:latin typeface="Cambria Math" panose="02040503050406030204" pitchFamily="18" charset="0"/>
                          <a:ea typeface="Cambria Math" panose="02040503050406030204" pitchFamily="18" charset="0"/>
                        </a:rPr>
                        <m:t>→</m:t>
                      </m:r>
                    </m:oMath>
                  </m:oMathPara>
                </a14:m>
                <a:endParaRPr lang="en-US" sz="2800" dirty="0">
                  <a:latin typeface="+mj-lt"/>
                </a:endParaRPr>
              </a:p>
              <a:p>
                <a:r>
                  <a:rPr lang="en-US" sz="2800" dirty="0">
                    <a:latin typeface="+mj-lt"/>
                  </a:rPr>
                  <a:t>a) Formation rules, b) introduction rules, c) elimination rules, d) computation rules</a:t>
                </a:r>
              </a:p>
            </p:txBody>
          </p:sp>
        </mc:Choice>
        <mc:Fallback xmlns="">
          <p:sp>
            <p:nvSpPr>
              <p:cNvPr id="9" name="TextBox 8">
                <a:extLst>
                  <a:ext uri="{FF2B5EF4-FFF2-40B4-BE49-F238E27FC236}">
                    <a16:creationId xmlns:a16="http://schemas.microsoft.com/office/drawing/2014/main" id="{0B16C131-2B56-0843-9B1F-7C2A45D4A4C5}"/>
                  </a:ext>
                </a:extLst>
              </p:cNvPr>
              <p:cNvSpPr txBox="1">
                <a:spLocks noRot="1" noChangeAspect="1" noMove="1" noResize="1" noEditPoints="1" noAdjustHandles="1" noChangeArrowheads="1" noChangeShapeType="1" noTextEdit="1"/>
              </p:cNvSpPr>
              <p:nvPr/>
            </p:nvSpPr>
            <p:spPr>
              <a:xfrm>
                <a:off x="3226145" y="3873432"/>
                <a:ext cx="6746983" cy="1815882"/>
              </a:xfrm>
              <a:prstGeom prst="rect">
                <a:avLst/>
              </a:prstGeom>
              <a:blipFill>
                <a:blip r:embed="rId3"/>
                <a:stretch>
                  <a:fillRect l="-1880" t="-2778" b="-763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085E2C27-0BA3-DE4E-99AD-D59FFD57DD80}"/>
              </a:ext>
            </a:extLst>
          </p:cNvPr>
          <p:cNvSpPr txBox="1"/>
          <p:nvPr/>
        </p:nvSpPr>
        <p:spPr>
          <a:xfrm>
            <a:off x="533400" y="1598932"/>
            <a:ext cx="2298700" cy="1569660"/>
          </a:xfrm>
          <a:prstGeom prst="rect">
            <a:avLst/>
          </a:prstGeom>
          <a:noFill/>
        </p:spPr>
        <p:txBody>
          <a:bodyPr wrap="square" rtlCol="0">
            <a:spAutoFit/>
          </a:bodyPr>
          <a:lstStyle/>
          <a:p>
            <a:r>
              <a:rPr lang="en-US" sz="2400" dirty="0">
                <a:latin typeface="+mj-lt"/>
              </a:rPr>
              <a:t>Predicate logic with </a:t>
            </a:r>
            <a:r>
              <a:rPr lang="en-US" sz="2400" dirty="0" err="1">
                <a:latin typeface="+mj-lt"/>
              </a:rPr>
              <a:t>Zermelo</a:t>
            </a:r>
            <a:r>
              <a:rPr lang="en-US" sz="2400" dirty="0">
                <a:latin typeface="+mj-lt"/>
              </a:rPr>
              <a:t>-Fraenkel Set Theory</a:t>
            </a:r>
          </a:p>
        </p:txBody>
      </p:sp>
      <p:sp>
        <p:nvSpPr>
          <p:cNvPr id="13" name="TextBox 12">
            <a:extLst>
              <a:ext uri="{FF2B5EF4-FFF2-40B4-BE49-F238E27FC236}">
                <a16:creationId xmlns:a16="http://schemas.microsoft.com/office/drawing/2014/main" id="{20592901-A4A6-2C40-A756-69D90AC86E99}"/>
              </a:ext>
            </a:extLst>
          </p:cNvPr>
          <p:cNvSpPr txBox="1"/>
          <p:nvPr/>
        </p:nvSpPr>
        <p:spPr>
          <a:xfrm>
            <a:off x="533400" y="4181208"/>
            <a:ext cx="2298700" cy="1200329"/>
          </a:xfrm>
          <a:prstGeom prst="rect">
            <a:avLst/>
          </a:prstGeom>
          <a:noFill/>
        </p:spPr>
        <p:txBody>
          <a:bodyPr wrap="square" rtlCol="0">
            <a:spAutoFit/>
          </a:bodyPr>
          <a:lstStyle/>
          <a:p>
            <a:r>
              <a:rPr lang="en-US" sz="2400" dirty="0">
                <a:latin typeface="+mj-lt"/>
              </a:rPr>
              <a:t>Dependent type theories: Martin-</a:t>
            </a:r>
            <a:r>
              <a:rPr lang="en-US" sz="2400" dirty="0" err="1">
                <a:latin typeface="+mj-lt"/>
              </a:rPr>
              <a:t>Lof</a:t>
            </a:r>
            <a:r>
              <a:rPr lang="en-US" sz="2400" dirty="0">
                <a:latin typeface="+mj-lt"/>
              </a:rPr>
              <a:t>, CIC, HOTT,…</a:t>
            </a:r>
          </a:p>
        </p:txBody>
      </p:sp>
      <p:sp>
        <p:nvSpPr>
          <p:cNvPr id="14" name="TextBox 13">
            <a:extLst>
              <a:ext uri="{FF2B5EF4-FFF2-40B4-BE49-F238E27FC236}">
                <a16:creationId xmlns:a16="http://schemas.microsoft.com/office/drawing/2014/main" id="{C2BE0944-293E-C44E-B500-26511670E7A8}"/>
              </a:ext>
            </a:extLst>
          </p:cNvPr>
          <p:cNvSpPr txBox="1"/>
          <p:nvPr/>
        </p:nvSpPr>
        <p:spPr>
          <a:xfrm>
            <a:off x="0" y="376180"/>
            <a:ext cx="12192000" cy="646331"/>
          </a:xfrm>
          <a:prstGeom prst="rect">
            <a:avLst/>
          </a:prstGeom>
          <a:noFill/>
        </p:spPr>
        <p:txBody>
          <a:bodyPr wrap="square" rtlCol="0">
            <a:spAutoFit/>
          </a:bodyPr>
          <a:lstStyle/>
          <a:p>
            <a:pPr algn="ctr"/>
            <a:r>
              <a:rPr lang="en-US" sz="3600" dirty="0">
                <a:latin typeface="+mj-lt"/>
              </a:rPr>
              <a:t>Mathematics is defined by formal systems</a:t>
            </a:r>
          </a:p>
        </p:txBody>
      </p:sp>
      <p:sp>
        <p:nvSpPr>
          <p:cNvPr id="15" name="TextBox 14">
            <a:extLst>
              <a:ext uri="{FF2B5EF4-FFF2-40B4-BE49-F238E27FC236}">
                <a16:creationId xmlns:a16="http://schemas.microsoft.com/office/drawing/2014/main" id="{525F3801-81CE-DA46-A44B-651D2A9BEAB7}"/>
              </a:ext>
            </a:extLst>
          </p:cNvPr>
          <p:cNvSpPr txBox="1"/>
          <p:nvPr/>
        </p:nvSpPr>
        <p:spPr>
          <a:xfrm>
            <a:off x="8061778" y="2506873"/>
            <a:ext cx="3822700" cy="1569660"/>
          </a:xfrm>
          <a:prstGeom prst="rect">
            <a:avLst/>
          </a:prstGeom>
          <a:noFill/>
        </p:spPr>
        <p:txBody>
          <a:bodyPr wrap="square" rtlCol="0">
            <a:spAutoFit/>
          </a:bodyPr>
          <a:lstStyle/>
          <a:p>
            <a:r>
              <a:rPr lang="en-US" sz="2400" dirty="0"/>
              <a:t>Any system of reasoning must have terms which are understood before the first definition.</a:t>
            </a:r>
          </a:p>
        </p:txBody>
      </p:sp>
      <p:sp>
        <p:nvSpPr>
          <p:cNvPr id="25" name="Freeform 24">
            <a:extLst>
              <a:ext uri="{FF2B5EF4-FFF2-40B4-BE49-F238E27FC236}">
                <a16:creationId xmlns:a16="http://schemas.microsoft.com/office/drawing/2014/main" id="{534DDCF6-581F-6A47-A7CA-EE7CB926460B}"/>
              </a:ext>
            </a:extLst>
          </p:cNvPr>
          <p:cNvSpPr/>
          <p:nvPr/>
        </p:nvSpPr>
        <p:spPr>
          <a:xfrm>
            <a:off x="8267700" y="1736111"/>
            <a:ext cx="1066800" cy="803889"/>
          </a:xfrm>
          <a:custGeom>
            <a:avLst/>
            <a:gdLst>
              <a:gd name="connsiteX0" fmla="*/ 0 w 1066800"/>
              <a:gd name="connsiteY0" fmla="*/ 3789 h 803889"/>
              <a:gd name="connsiteX1" fmla="*/ 584200 w 1066800"/>
              <a:gd name="connsiteY1" fmla="*/ 29189 h 803889"/>
              <a:gd name="connsiteX2" fmla="*/ 876300 w 1066800"/>
              <a:gd name="connsiteY2" fmla="*/ 219689 h 803889"/>
              <a:gd name="connsiteX3" fmla="*/ 1016000 w 1066800"/>
              <a:gd name="connsiteY3" fmla="*/ 537189 h 803889"/>
              <a:gd name="connsiteX4" fmla="*/ 1066800 w 1066800"/>
              <a:gd name="connsiteY4" fmla="*/ 803889 h 80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800" h="803889">
                <a:moveTo>
                  <a:pt x="0" y="3789"/>
                </a:moveTo>
                <a:cubicBezTo>
                  <a:pt x="219075" y="-1503"/>
                  <a:pt x="438150" y="-6794"/>
                  <a:pt x="584200" y="29189"/>
                </a:cubicBezTo>
                <a:cubicBezTo>
                  <a:pt x="730250" y="65172"/>
                  <a:pt x="804333" y="135022"/>
                  <a:pt x="876300" y="219689"/>
                </a:cubicBezTo>
                <a:cubicBezTo>
                  <a:pt x="948267" y="304356"/>
                  <a:pt x="984250" y="439822"/>
                  <a:pt x="1016000" y="537189"/>
                </a:cubicBezTo>
                <a:cubicBezTo>
                  <a:pt x="1047750" y="634556"/>
                  <a:pt x="1057275" y="719222"/>
                  <a:pt x="1066800" y="803889"/>
                </a:cubicBezTo>
              </a:path>
            </a:pathLst>
          </a:custGeom>
          <a:noFill/>
          <a:ln>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25">
            <a:extLst>
              <a:ext uri="{FF2B5EF4-FFF2-40B4-BE49-F238E27FC236}">
                <a16:creationId xmlns:a16="http://schemas.microsoft.com/office/drawing/2014/main" id="{6A5AA8F0-D22E-7149-9825-2FF07B667B60}"/>
              </a:ext>
            </a:extLst>
          </p:cNvPr>
          <p:cNvSpPr/>
          <p:nvPr/>
        </p:nvSpPr>
        <p:spPr>
          <a:xfrm>
            <a:off x="5067300" y="3860800"/>
            <a:ext cx="2946400" cy="348051"/>
          </a:xfrm>
          <a:custGeom>
            <a:avLst/>
            <a:gdLst>
              <a:gd name="connsiteX0" fmla="*/ 0 w 2946400"/>
              <a:gd name="connsiteY0" fmla="*/ 317500 h 348051"/>
              <a:gd name="connsiteX1" fmla="*/ 1892300 w 2946400"/>
              <a:gd name="connsiteY1" fmla="*/ 317500 h 348051"/>
              <a:gd name="connsiteX2" fmla="*/ 2946400 w 2946400"/>
              <a:gd name="connsiteY2" fmla="*/ 0 h 348051"/>
            </a:gdLst>
            <a:ahLst/>
            <a:cxnLst>
              <a:cxn ang="0">
                <a:pos x="connsiteX0" y="connsiteY0"/>
              </a:cxn>
              <a:cxn ang="0">
                <a:pos x="connsiteX1" y="connsiteY1"/>
              </a:cxn>
              <a:cxn ang="0">
                <a:pos x="connsiteX2" y="connsiteY2"/>
              </a:cxn>
            </a:cxnLst>
            <a:rect l="l" t="t" r="r" b="b"/>
            <a:pathLst>
              <a:path w="2946400" h="348051">
                <a:moveTo>
                  <a:pt x="0" y="317500"/>
                </a:moveTo>
                <a:cubicBezTo>
                  <a:pt x="700616" y="343958"/>
                  <a:pt x="1401233" y="370417"/>
                  <a:pt x="1892300" y="317500"/>
                </a:cubicBezTo>
                <a:cubicBezTo>
                  <a:pt x="2383367" y="264583"/>
                  <a:pt x="2664883" y="132291"/>
                  <a:pt x="2946400" y="0"/>
                </a:cubicBezTo>
              </a:path>
            </a:pathLst>
          </a:custGeom>
          <a:noFill/>
          <a:ln>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859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370A761-41CD-CD4F-87CA-C3658451C8FA}"/>
                  </a:ext>
                </a:extLst>
              </p:cNvPr>
              <p:cNvSpPr txBox="1"/>
              <p:nvPr/>
            </p:nvSpPr>
            <p:spPr>
              <a:xfrm>
                <a:off x="3137246" y="459821"/>
                <a:ext cx="6746983" cy="1815882"/>
              </a:xfrm>
              <a:prstGeom prst="rect">
                <a:avLst/>
              </a:prstGeom>
              <a:noFill/>
            </p:spPr>
            <p:txBody>
              <a:bodyPr wrap="square" rtlCol="0">
                <a:spAutoFit/>
              </a:bodyPr>
              <a:lstStyle/>
              <a:p>
                <a:r>
                  <a:rPr lang="en-US" sz="2800" b="1" dirty="0">
                    <a:solidFill>
                      <a:srgbClr val="FF0000"/>
                    </a:solidFill>
                    <a:latin typeface="+mj-lt"/>
                  </a:rPr>
                  <a:t>true, false, proposition, predicate</a:t>
                </a:r>
              </a:p>
              <a:p>
                <a:pPr/>
                <a14:m>
                  <m:oMathPara xmlns:m="http://schemas.openxmlformats.org/officeDocument/2006/math">
                    <m:oMathParaPr>
                      <m:jc m:val="left"/>
                    </m:oMathParaPr>
                    <m:oMath xmlns:m="http://schemas.openxmlformats.org/officeDocument/2006/math">
                      <m:r>
                        <a:rPr lang="en-US" sz="2800" i="1">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m:oMathPara>
                </a14:m>
                <a:endParaRPr lang="en-US" sz="2800" dirty="0">
                  <a:latin typeface="+mj-lt"/>
                </a:endParaRPr>
              </a:p>
              <a:p>
                <a:pPr/>
                <a14:m>
                  <m:oMathPara xmlns:m="http://schemas.openxmlformats.org/officeDocument/2006/math">
                    <m:oMathParaPr>
                      <m:jc m:val="left"/>
                    </m:oMathParaPr>
                    <m:oMath xmlns:m="http://schemas.openxmlformats.org/officeDocument/2006/math">
                      <m:r>
                        <a:rPr lang="en-US" sz="2800" i="1" smtClean="0">
                          <a:latin typeface="Cambria Math" panose="02040503050406030204" pitchFamily="18" charset="0"/>
                          <a:ea typeface="Cambria Math" panose="02040503050406030204" pitchFamily="18" charset="0"/>
                        </a:rPr>
                        <m:t>𝜖</m:t>
                      </m:r>
                    </m:oMath>
                  </m:oMathPara>
                </a14:m>
                <a:endParaRPr lang="en-US" sz="2800" dirty="0">
                  <a:latin typeface="+mj-lt"/>
                </a:endParaRPr>
              </a:p>
              <a:p>
                <a:r>
                  <a:rPr lang="en-US" sz="2800" dirty="0">
                    <a:latin typeface="+mj-lt"/>
                  </a:rPr>
                  <a:t>10 axioms in ZFC</a:t>
                </a:r>
              </a:p>
            </p:txBody>
          </p:sp>
        </mc:Choice>
        <mc:Fallback xmlns="">
          <p:sp>
            <p:nvSpPr>
              <p:cNvPr id="7" name="TextBox 6">
                <a:extLst>
                  <a:ext uri="{FF2B5EF4-FFF2-40B4-BE49-F238E27FC236}">
                    <a16:creationId xmlns:a16="http://schemas.microsoft.com/office/drawing/2014/main" id="{2370A761-41CD-CD4F-87CA-C3658451C8FA}"/>
                  </a:ext>
                </a:extLst>
              </p:cNvPr>
              <p:cNvSpPr txBox="1">
                <a:spLocks noRot="1" noChangeAspect="1" noMove="1" noResize="1" noEditPoints="1" noAdjustHandles="1" noChangeArrowheads="1" noChangeShapeType="1" noTextEdit="1"/>
              </p:cNvSpPr>
              <p:nvPr/>
            </p:nvSpPr>
            <p:spPr>
              <a:xfrm>
                <a:off x="3137246" y="459821"/>
                <a:ext cx="6746983" cy="1815882"/>
              </a:xfrm>
              <a:prstGeom prst="rect">
                <a:avLst/>
              </a:prstGeom>
              <a:blipFill>
                <a:blip r:embed="rId2"/>
                <a:stretch>
                  <a:fillRect l="-1692" t="-3497" b="-83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16C131-2B56-0843-9B1F-7C2A45D4A4C5}"/>
                  </a:ext>
                </a:extLst>
              </p:cNvPr>
              <p:cNvSpPr txBox="1"/>
              <p:nvPr/>
            </p:nvSpPr>
            <p:spPr>
              <a:xfrm>
                <a:off x="3137245" y="2857432"/>
                <a:ext cx="6746983" cy="1815882"/>
              </a:xfrm>
              <a:prstGeom prst="rect">
                <a:avLst/>
              </a:prstGeom>
              <a:noFill/>
            </p:spPr>
            <p:txBody>
              <a:bodyPr wrap="square" rtlCol="0">
                <a:spAutoFit/>
              </a:bodyPr>
              <a:lstStyle/>
              <a:p>
                <a:r>
                  <a:rPr lang="en-US" sz="2800" b="1" dirty="0">
                    <a:solidFill>
                      <a:srgbClr val="FF0000"/>
                    </a:solidFill>
                    <a:latin typeface="+mj-lt"/>
                  </a:rPr>
                  <a:t>type, term </a:t>
                </a:r>
              </a:p>
              <a:p>
                <a:pPr/>
                <a14:m>
                  <m:oMathPara xmlns:m="http://schemas.openxmlformats.org/officeDocument/2006/math">
                    <m:oMathParaPr>
                      <m:jc m:val="left"/>
                    </m:oMathParaPr>
                    <m:oMath xmlns:m="http://schemas.openxmlformats.org/officeDocument/2006/math">
                      <m:r>
                        <m:rPr>
                          <m:sty m:val="p"/>
                        </m:rPr>
                        <a:rPr lang="el-GR" sz="2800" i="1" smtClean="0">
                          <a:latin typeface="Cambria Math" panose="02040503050406030204" pitchFamily="18" charset="0"/>
                          <a:ea typeface="Cambria Math" panose="02040503050406030204" pitchFamily="18" charset="0"/>
                        </a:rPr>
                        <m:t>Γ</m:t>
                      </m:r>
                      <m:r>
                        <a:rPr lang="en-US" sz="2800" b="0" i="1" smtClean="0">
                          <a:latin typeface="Cambria Math" panose="02040503050406030204" pitchFamily="18" charset="0"/>
                          <a:ea typeface="Cambria Math" panose="02040503050406030204" pitchFamily="18" charset="0"/>
                        </a:rPr>
                        <m:t> ⊢  : × </m:t>
                      </m:r>
                      <m:r>
                        <a:rPr lang="en-US" sz="2800" b="0" i="1" smtClean="0">
                          <a:latin typeface="Cambria Math" panose="02040503050406030204" pitchFamily="18" charset="0"/>
                          <a:ea typeface="Cambria Math" panose="02040503050406030204" pitchFamily="18" charset="0"/>
                        </a:rPr>
                        <m:t>𝜆</m:t>
                      </m:r>
                      <m:r>
                        <a:rPr lang="en-US" sz="2800" b="0" i="1" smtClean="0">
                          <a:latin typeface="Cambria Math" panose="02040503050406030204" pitchFamily="18" charset="0"/>
                          <a:ea typeface="Cambria Math" panose="02040503050406030204" pitchFamily="18" charset="0"/>
                        </a:rPr>
                        <m:t>→</m:t>
                      </m:r>
                    </m:oMath>
                  </m:oMathPara>
                </a14:m>
                <a:endParaRPr lang="en-US" sz="2800" dirty="0">
                  <a:latin typeface="+mj-lt"/>
                </a:endParaRPr>
              </a:p>
              <a:p>
                <a:r>
                  <a:rPr lang="en-US" sz="2800" dirty="0">
                    <a:latin typeface="+mj-lt"/>
                  </a:rPr>
                  <a:t>a) Formation rules, b) introduction rules, c) elimination rules, d) computation rules</a:t>
                </a:r>
              </a:p>
            </p:txBody>
          </p:sp>
        </mc:Choice>
        <mc:Fallback xmlns="">
          <p:sp>
            <p:nvSpPr>
              <p:cNvPr id="9" name="TextBox 8">
                <a:extLst>
                  <a:ext uri="{FF2B5EF4-FFF2-40B4-BE49-F238E27FC236}">
                    <a16:creationId xmlns:a16="http://schemas.microsoft.com/office/drawing/2014/main" id="{0B16C131-2B56-0843-9B1F-7C2A45D4A4C5}"/>
                  </a:ext>
                </a:extLst>
              </p:cNvPr>
              <p:cNvSpPr txBox="1">
                <a:spLocks noRot="1" noChangeAspect="1" noMove="1" noResize="1" noEditPoints="1" noAdjustHandles="1" noChangeArrowheads="1" noChangeShapeType="1" noTextEdit="1"/>
              </p:cNvSpPr>
              <p:nvPr/>
            </p:nvSpPr>
            <p:spPr>
              <a:xfrm>
                <a:off x="3137245" y="2857432"/>
                <a:ext cx="6746983" cy="1815882"/>
              </a:xfrm>
              <a:prstGeom prst="rect">
                <a:avLst/>
              </a:prstGeom>
              <a:blipFill>
                <a:blip r:embed="rId3"/>
                <a:stretch>
                  <a:fillRect l="-1692" t="-3472" b="-763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085E2C27-0BA3-DE4E-99AD-D59FFD57DD80}"/>
              </a:ext>
            </a:extLst>
          </p:cNvPr>
          <p:cNvSpPr txBox="1"/>
          <p:nvPr/>
        </p:nvSpPr>
        <p:spPr>
          <a:xfrm>
            <a:off x="444500" y="582932"/>
            <a:ext cx="2298700" cy="1569660"/>
          </a:xfrm>
          <a:prstGeom prst="rect">
            <a:avLst/>
          </a:prstGeom>
          <a:noFill/>
        </p:spPr>
        <p:txBody>
          <a:bodyPr wrap="square" rtlCol="0">
            <a:spAutoFit/>
          </a:bodyPr>
          <a:lstStyle/>
          <a:p>
            <a:r>
              <a:rPr lang="en-US" sz="2400" dirty="0">
                <a:latin typeface="+mj-lt"/>
              </a:rPr>
              <a:t>Predicate logic with </a:t>
            </a:r>
            <a:r>
              <a:rPr lang="en-US" sz="2400" dirty="0" err="1">
                <a:latin typeface="+mj-lt"/>
              </a:rPr>
              <a:t>Zermelo</a:t>
            </a:r>
            <a:r>
              <a:rPr lang="en-US" sz="2400" dirty="0">
                <a:latin typeface="+mj-lt"/>
              </a:rPr>
              <a:t>-Fraenkel Set Theory</a:t>
            </a:r>
          </a:p>
        </p:txBody>
      </p:sp>
      <p:sp>
        <p:nvSpPr>
          <p:cNvPr id="13" name="TextBox 12">
            <a:extLst>
              <a:ext uri="{FF2B5EF4-FFF2-40B4-BE49-F238E27FC236}">
                <a16:creationId xmlns:a16="http://schemas.microsoft.com/office/drawing/2014/main" id="{20592901-A4A6-2C40-A756-69D90AC86E99}"/>
              </a:ext>
            </a:extLst>
          </p:cNvPr>
          <p:cNvSpPr txBox="1"/>
          <p:nvPr/>
        </p:nvSpPr>
        <p:spPr>
          <a:xfrm>
            <a:off x="444500" y="3165208"/>
            <a:ext cx="2298700" cy="1200329"/>
          </a:xfrm>
          <a:prstGeom prst="rect">
            <a:avLst/>
          </a:prstGeom>
          <a:noFill/>
        </p:spPr>
        <p:txBody>
          <a:bodyPr wrap="square" rtlCol="0">
            <a:spAutoFit/>
          </a:bodyPr>
          <a:lstStyle/>
          <a:p>
            <a:r>
              <a:rPr lang="en-US" sz="2400" dirty="0">
                <a:latin typeface="+mj-lt"/>
              </a:rPr>
              <a:t>Dependent type theories: Martin-</a:t>
            </a:r>
            <a:r>
              <a:rPr lang="en-US" sz="2400" dirty="0" err="1">
                <a:latin typeface="+mj-lt"/>
              </a:rPr>
              <a:t>Lof</a:t>
            </a:r>
            <a:r>
              <a:rPr lang="en-US" sz="2400" dirty="0">
                <a:latin typeface="+mj-lt"/>
              </a:rPr>
              <a:t>, CIC, HOTT,…</a:t>
            </a:r>
          </a:p>
        </p:txBody>
      </p:sp>
      <p:sp>
        <p:nvSpPr>
          <p:cNvPr id="15" name="TextBox 14">
            <a:extLst>
              <a:ext uri="{FF2B5EF4-FFF2-40B4-BE49-F238E27FC236}">
                <a16:creationId xmlns:a16="http://schemas.microsoft.com/office/drawing/2014/main" id="{525F3801-81CE-DA46-A44B-651D2A9BEAB7}"/>
              </a:ext>
            </a:extLst>
          </p:cNvPr>
          <p:cNvSpPr txBox="1"/>
          <p:nvPr/>
        </p:nvSpPr>
        <p:spPr>
          <a:xfrm>
            <a:off x="7972878" y="1490873"/>
            <a:ext cx="3822700" cy="1569660"/>
          </a:xfrm>
          <a:prstGeom prst="rect">
            <a:avLst/>
          </a:prstGeom>
          <a:noFill/>
        </p:spPr>
        <p:txBody>
          <a:bodyPr wrap="square" rtlCol="0">
            <a:spAutoFit/>
          </a:bodyPr>
          <a:lstStyle/>
          <a:p>
            <a:r>
              <a:rPr lang="en-US" sz="2400" dirty="0"/>
              <a:t>Any system of reasoning must have terms which are understood before the first definition.</a:t>
            </a:r>
          </a:p>
        </p:txBody>
      </p:sp>
      <p:sp>
        <p:nvSpPr>
          <p:cNvPr id="25" name="Freeform 24">
            <a:extLst>
              <a:ext uri="{FF2B5EF4-FFF2-40B4-BE49-F238E27FC236}">
                <a16:creationId xmlns:a16="http://schemas.microsoft.com/office/drawing/2014/main" id="{534DDCF6-581F-6A47-A7CA-EE7CB926460B}"/>
              </a:ext>
            </a:extLst>
          </p:cNvPr>
          <p:cNvSpPr/>
          <p:nvPr/>
        </p:nvSpPr>
        <p:spPr>
          <a:xfrm>
            <a:off x="8178800" y="720111"/>
            <a:ext cx="1066800" cy="803889"/>
          </a:xfrm>
          <a:custGeom>
            <a:avLst/>
            <a:gdLst>
              <a:gd name="connsiteX0" fmla="*/ 0 w 1066800"/>
              <a:gd name="connsiteY0" fmla="*/ 3789 h 803889"/>
              <a:gd name="connsiteX1" fmla="*/ 584200 w 1066800"/>
              <a:gd name="connsiteY1" fmla="*/ 29189 h 803889"/>
              <a:gd name="connsiteX2" fmla="*/ 876300 w 1066800"/>
              <a:gd name="connsiteY2" fmla="*/ 219689 h 803889"/>
              <a:gd name="connsiteX3" fmla="*/ 1016000 w 1066800"/>
              <a:gd name="connsiteY3" fmla="*/ 537189 h 803889"/>
              <a:gd name="connsiteX4" fmla="*/ 1066800 w 1066800"/>
              <a:gd name="connsiteY4" fmla="*/ 803889 h 80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800" h="803889">
                <a:moveTo>
                  <a:pt x="0" y="3789"/>
                </a:moveTo>
                <a:cubicBezTo>
                  <a:pt x="219075" y="-1503"/>
                  <a:pt x="438150" y="-6794"/>
                  <a:pt x="584200" y="29189"/>
                </a:cubicBezTo>
                <a:cubicBezTo>
                  <a:pt x="730250" y="65172"/>
                  <a:pt x="804333" y="135022"/>
                  <a:pt x="876300" y="219689"/>
                </a:cubicBezTo>
                <a:cubicBezTo>
                  <a:pt x="948267" y="304356"/>
                  <a:pt x="984250" y="439822"/>
                  <a:pt x="1016000" y="537189"/>
                </a:cubicBezTo>
                <a:cubicBezTo>
                  <a:pt x="1047750" y="634556"/>
                  <a:pt x="1057275" y="719222"/>
                  <a:pt x="1066800" y="803889"/>
                </a:cubicBezTo>
              </a:path>
            </a:pathLst>
          </a:custGeom>
          <a:noFill/>
          <a:ln>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25">
            <a:extLst>
              <a:ext uri="{FF2B5EF4-FFF2-40B4-BE49-F238E27FC236}">
                <a16:creationId xmlns:a16="http://schemas.microsoft.com/office/drawing/2014/main" id="{6A5AA8F0-D22E-7149-9825-2FF07B667B60}"/>
              </a:ext>
            </a:extLst>
          </p:cNvPr>
          <p:cNvSpPr/>
          <p:nvPr/>
        </p:nvSpPr>
        <p:spPr>
          <a:xfrm>
            <a:off x="4978400" y="2844800"/>
            <a:ext cx="2946400" cy="348051"/>
          </a:xfrm>
          <a:custGeom>
            <a:avLst/>
            <a:gdLst>
              <a:gd name="connsiteX0" fmla="*/ 0 w 2946400"/>
              <a:gd name="connsiteY0" fmla="*/ 317500 h 348051"/>
              <a:gd name="connsiteX1" fmla="*/ 1892300 w 2946400"/>
              <a:gd name="connsiteY1" fmla="*/ 317500 h 348051"/>
              <a:gd name="connsiteX2" fmla="*/ 2946400 w 2946400"/>
              <a:gd name="connsiteY2" fmla="*/ 0 h 348051"/>
            </a:gdLst>
            <a:ahLst/>
            <a:cxnLst>
              <a:cxn ang="0">
                <a:pos x="connsiteX0" y="connsiteY0"/>
              </a:cxn>
              <a:cxn ang="0">
                <a:pos x="connsiteX1" y="connsiteY1"/>
              </a:cxn>
              <a:cxn ang="0">
                <a:pos x="connsiteX2" y="connsiteY2"/>
              </a:cxn>
            </a:cxnLst>
            <a:rect l="l" t="t" r="r" b="b"/>
            <a:pathLst>
              <a:path w="2946400" h="348051">
                <a:moveTo>
                  <a:pt x="0" y="317500"/>
                </a:moveTo>
                <a:cubicBezTo>
                  <a:pt x="700616" y="343958"/>
                  <a:pt x="1401233" y="370417"/>
                  <a:pt x="1892300" y="317500"/>
                </a:cubicBezTo>
                <a:cubicBezTo>
                  <a:pt x="2383367" y="264583"/>
                  <a:pt x="2664883" y="132291"/>
                  <a:pt x="2946400" y="0"/>
                </a:cubicBezTo>
              </a:path>
            </a:pathLst>
          </a:custGeom>
          <a:noFill/>
          <a:ln>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27147AF-7719-FF43-99FF-49BC21A389B1}"/>
                  </a:ext>
                </a:extLst>
              </p:cNvPr>
              <p:cNvSpPr txBox="1"/>
              <p:nvPr/>
            </p:nvSpPr>
            <p:spPr>
              <a:xfrm>
                <a:off x="3078108" y="4916032"/>
                <a:ext cx="6746983" cy="1384995"/>
              </a:xfrm>
              <a:prstGeom prst="rect">
                <a:avLst/>
              </a:prstGeom>
              <a:noFill/>
            </p:spPr>
            <p:txBody>
              <a:bodyPr wrap="square" rtlCol="0">
                <a:spAutoFit/>
              </a:bodyPr>
              <a:lstStyle/>
              <a:p>
                <a:r>
                  <a:rPr lang="en-US" sz="2800" b="1" dirty="0">
                    <a:solidFill>
                      <a:srgbClr val="FF0000"/>
                    </a:solidFill>
                    <a:latin typeface="+mj-lt"/>
                  </a:rPr>
                  <a:t>finite sequence </a:t>
                </a:r>
              </a:p>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ea typeface="Cambria Math" panose="02040503050406030204" pitchFamily="18" charset="0"/>
                        </a:rPr>
                        <m:t>: </m:t>
                      </m:r>
                    </m:oMath>
                  </m:oMathPara>
                </a14:m>
                <a:endParaRPr lang="en-US" sz="2800" dirty="0">
                  <a:latin typeface="+mj-lt"/>
                </a:endParaRPr>
              </a:p>
              <a:p>
                <a:r>
                  <a:rPr lang="en-US" sz="2800" dirty="0">
                    <a:latin typeface="+mj-lt"/>
                  </a:rPr>
                  <a:t>Axiom of definition</a:t>
                </a:r>
              </a:p>
            </p:txBody>
          </p:sp>
        </mc:Choice>
        <mc:Fallback xmlns="">
          <p:sp>
            <p:nvSpPr>
              <p:cNvPr id="22" name="TextBox 21">
                <a:extLst>
                  <a:ext uri="{FF2B5EF4-FFF2-40B4-BE49-F238E27FC236}">
                    <a16:creationId xmlns:a16="http://schemas.microsoft.com/office/drawing/2014/main" id="{727147AF-7719-FF43-99FF-49BC21A389B1}"/>
                  </a:ext>
                </a:extLst>
              </p:cNvPr>
              <p:cNvSpPr txBox="1">
                <a:spLocks noRot="1" noChangeAspect="1" noMove="1" noResize="1" noEditPoints="1" noAdjustHandles="1" noChangeArrowheads="1" noChangeShapeType="1" noTextEdit="1"/>
              </p:cNvSpPr>
              <p:nvPr/>
            </p:nvSpPr>
            <p:spPr>
              <a:xfrm>
                <a:off x="3078108" y="4916032"/>
                <a:ext cx="6746983" cy="1384995"/>
              </a:xfrm>
              <a:prstGeom prst="rect">
                <a:avLst/>
              </a:prstGeom>
              <a:blipFill>
                <a:blip r:embed="rId4"/>
                <a:stretch>
                  <a:fillRect l="-1689" t="-3636" b="-10000"/>
                </a:stretch>
              </a:blipFill>
            </p:spPr>
            <p:txBody>
              <a:bodyPr/>
              <a:lstStyle/>
              <a:p>
                <a:r>
                  <a:rPr lang="en-US">
                    <a:noFill/>
                  </a:rPr>
                  <a:t> </a:t>
                </a:r>
              </a:p>
            </p:txBody>
          </p:sp>
        </mc:Fallback>
      </mc:AlternateContent>
      <p:sp>
        <p:nvSpPr>
          <p:cNvPr id="2" name="Freeform 1">
            <a:extLst>
              <a:ext uri="{FF2B5EF4-FFF2-40B4-BE49-F238E27FC236}">
                <a16:creationId xmlns:a16="http://schemas.microsoft.com/office/drawing/2014/main" id="{1E419966-694C-074A-B223-09BFC7956D1F}"/>
              </a:ext>
            </a:extLst>
          </p:cNvPr>
          <p:cNvSpPr/>
          <p:nvPr/>
        </p:nvSpPr>
        <p:spPr>
          <a:xfrm>
            <a:off x="5664200" y="2781300"/>
            <a:ext cx="4837882" cy="2425700"/>
          </a:xfrm>
          <a:custGeom>
            <a:avLst/>
            <a:gdLst>
              <a:gd name="connsiteX0" fmla="*/ 4749800 w 4837882"/>
              <a:gd name="connsiteY0" fmla="*/ 0 h 2425700"/>
              <a:gd name="connsiteX1" fmla="*/ 4737100 w 4837882"/>
              <a:gd name="connsiteY1" fmla="*/ 1524000 h 2425700"/>
              <a:gd name="connsiteX2" fmla="*/ 3733800 w 4837882"/>
              <a:gd name="connsiteY2" fmla="*/ 2273300 h 2425700"/>
              <a:gd name="connsiteX3" fmla="*/ 1701800 w 4837882"/>
              <a:gd name="connsiteY3" fmla="*/ 2400300 h 2425700"/>
              <a:gd name="connsiteX4" fmla="*/ 0 w 4837882"/>
              <a:gd name="connsiteY4" fmla="*/ 2425700 h 242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7882" h="2425700">
                <a:moveTo>
                  <a:pt x="4749800" y="0"/>
                </a:moveTo>
                <a:cubicBezTo>
                  <a:pt x="4828116" y="572558"/>
                  <a:pt x="4906433" y="1145117"/>
                  <a:pt x="4737100" y="1524000"/>
                </a:cubicBezTo>
                <a:cubicBezTo>
                  <a:pt x="4567767" y="1902883"/>
                  <a:pt x="4239683" y="2127250"/>
                  <a:pt x="3733800" y="2273300"/>
                </a:cubicBezTo>
                <a:cubicBezTo>
                  <a:pt x="3227917" y="2419350"/>
                  <a:pt x="2324100" y="2374900"/>
                  <a:pt x="1701800" y="2400300"/>
                </a:cubicBezTo>
                <a:cubicBezTo>
                  <a:pt x="1079500" y="2425700"/>
                  <a:pt x="539750" y="2425700"/>
                  <a:pt x="0" y="242570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n 22">
            <a:extLst>
              <a:ext uri="{FF2B5EF4-FFF2-40B4-BE49-F238E27FC236}">
                <a16:creationId xmlns:a16="http://schemas.microsoft.com/office/drawing/2014/main" id="{A1A9875F-F253-2347-ADAD-EA777C51FB74}"/>
              </a:ext>
            </a:extLst>
          </p:cNvPr>
          <p:cNvSpPr/>
          <p:nvPr/>
        </p:nvSpPr>
        <p:spPr>
          <a:xfrm>
            <a:off x="278770" y="4562102"/>
            <a:ext cx="2516450" cy="2183767"/>
          </a:xfrm>
          <a:prstGeom prst="su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FA18315C-3382-5743-B995-F80207A3C83D}"/>
              </a:ext>
            </a:extLst>
          </p:cNvPr>
          <p:cNvSpPr txBox="1"/>
          <p:nvPr/>
        </p:nvSpPr>
        <p:spPr>
          <a:xfrm>
            <a:off x="913489" y="5256563"/>
            <a:ext cx="1315692" cy="769441"/>
          </a:xfrm>
          <a:prstGeom prst="rect">
            <a:avLst/>
          </a:prstGeom>
          <a:noFill/>
        </p:spPr>
        <p:txBody>
          <a:bodyPr wrap="square" rtlCol="0">
            <a:spAutoFit/>
          </a:bodyPr>
          <a:lstStyle/>
          <a:p>
            <a:r>
              <a:rPr lang="en-US" sz="4400" dirty="0">
                <a:latin typeface="+mj-lt"/>
              </a:rPr>
              <a:t>coda</a:t>
            </a:r>
            <a:r>
              <a:rPr lang="en-US" sz="3200" dirty="0">
                <a:latin typeface="+mj-lt"/>
              </a:rPr>
              <a:t> </a:t>
            </a:r>
          </a:p>
        </p:txBody>
      </p:sp>
    </p:spTree>
    <p:extLst>
      <p:ext uri="{BB962C8B-B14F-4D97-AF65-F5344CB8AC3E}">
        <p14:creationId xmlns:p14="http://schemas.microsoft.com/office/powerpoint/2010/main" val="3299199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B815895-75EF-EF4C-951C-430CF7D09D43}"/>
              </a:ext>
            </a:extLst>
          </p:cNvPr>
          <p:cNvSpPr txBox="1"/>
          <p:nvPr/>
        </p:nvSpPr>
        <p:spPr>
          <a:xfrm>
            <a:off x="623455" y="737154"/>
            <a:ext cx="10185715" cy="954107"/>
          </a:xfrm>
          <a:prstGeom prst="rect">
            <a:avLst/>
          </a:prstGeom>
          <a:noFill/>
        </p:spPr>
        <p:txBody>
          <a:bodyPr wrap="square" rtlCol="0">
            <a:spAutoFit/>
          </a:bodyPr>
          <a:lstStyle/>
          <a:p>
            <a:pPr marL="514350" indent="-514350">
              <a:buFont typeface="+mj-lt"/>
              <a:buAutoNum type="alphaLcParenR"/>
            </a:pPr>
            <a:r>
              <a:rPr lang="en-US" sz="2800" dirty="0">
                <a:latin typeface="+mj-lt"/>
              </a:rPr>
              <a:t>A </a:t>
            </a:r>
            <a:r>
              <a:rPr lang="en-US" sz="2800" b="1" dirty="0">
                <a:solidFill>
                  <a:srgbClr val="0070C0"/>
                </a:solidFill>
                <a:latin typeface="+mj-lt"/>
              </a:rPr>
              <a:t>data</a:t>
            </a:r>
            <a:r>
              <a:rPr lang="en-US" sz="2800" b="1" dirty="0">
                <a:latin typeface="+mj-lt"/>
              </a:rPr>
              <a:t> </a:t>
            </a:r>
            <a:r>
              <a:rPr lang="en-US" sz="2800" dirty="0">
                <a:latin typeface="+mj-lt"/>
              </a:rPr>
              <a:t>is a finite sequence of codas.</a:t>
            </a:r>
          </a:p>
          <a:p>
            <a:pPr marL="514350" indent="-514350">
              <a:buFont typeface="+mj-lt"/>
              <a:buAutoNum type="alphaLcParenR"/>
            </a:pPr>
            <a:r>
              <a:rPr lang="en-US" sz="2800" dirty="0">
                <a:latin typeface="+mj-lt"/>
              </a:rPr>
              <a:t>A </a:t>
            </a:r>
            <a:r>
              <a:rPr lang="en-US" sz="2800" b="1" dirty="0">
                <a:solidFill>
                  <a:srgbClr val="0070C0"/>
                </a:solidFill>
                <a:latin typeface="+mj-lt"/>
              </a:rPr>
              <a:t>coda</a:t>
            </a:r>
            <a:r>
              <a:rPr lang="en-US" sz="2800" dirty="0">
                <a:latin typeface="+mj-lt"/>
              </a:rPr>
              <a:t> is a pair of data.</a:t>
            </a:r>
          </a:p>
        </p:txBody>
      </p:sp>
      <p:sp>
        <p:nvSpPr>
          <p:cNvPr id="10" name="TextBox 9">
            <a:extLst>
              <a:ext uri="{FF2B5EF4-FFF2-40B4-BE49-F238E27FC236}">
                <a16:creationId xmlns:a16="http://schemas.microsoft.com/office/drawing/2014/main" id="{96F594DC-0207-EF44-A14D-B5BBD35581AD}"/>
              </a:ext>
            </a:extLst>
          </p:cNvPr>
          <p:cNvSpPr txBox="1"/>
          <p:nvPr/>
        </p:nvSpPr>
        <p:spPr>
          <a:xfrm>
            <a:off x="623455" y="2721624"/>
            <a:ext cx="10474474" cy="954107"/>
          </a:xfrm>
          <a:prstGeom prst="rect">
            <a:avLst/>
          </a:prstGeom>
          <a:noFill/>
        </p:spPr>
        <p:txBody>
          <a:bodyPr wrap="square" rtlCol="0">
            <a:spAutoFit/>
          </a:bodyPr>
          <a:lstStyle/>
          <a:p>
            <a:r>
              <a:rPr lang="en-US" sz="2800" dirty="0">
                <a:solidFill>
                  <a:srgbClr val="0070C0"/>
                </a:solidFill>
                <a:latin typeface="+mj-lt"/>
              </a:rPr>
              <a:t>A   B</a:t>
            </a:r>
            <a:r>
              <a:rPr lang="en-US" sz="2800" dirty="0">
                <a:latin typeface="+mj-lt"/>
              </a:rPr>
              <a:t>  denotes the concatenation of data A with data B. </a:t>
            </a:r>
          </a:p>
          <a:p>
            <a:r>
              <a:rPr lang="en-US" sz="2800" dirty="0">
                <a:solidFill>
                  <a:srgbClr val="0070C0"/>
                </a:solidFill>
                <a:latin typeface="+mj-lt"/>
              </a:rPr>
              <a:t>A : B  </a:t>
            </a:r>
            <a:r>
              <a:rPr lang="en-US" sz="2800" dirty="0">
                <a:latin typeface="+mj-lt"/>
              </a:rPr>
              <a:t>denotes the data consisting of a single coda made from A and B.</a:t>
            </a:r>
          </a:p>
        </p:txBody>
      </p:sp>
      <p:sp>
        <p:nvSpPr>
          <p:cNvPr id="7" name="TextBox 6">
            <a:extLst>
              <a:ext uri="{FF2B5EF4-FFF2-40B4-BE49-F238E27FC236}">
                <a16:creationId xmlns:a16="http://schemas.microsoft.com/office/drawing/2014/main" id="{F440B712-5B7A-944D-80A9-EB854505152B}"/>
              </a:ext>
            </a:extLst>
          </p:cNvPr>
          <p:cNvSpPr txBox="1"/>
          <p:nvPr/>
        </p:nvSpPr>
        <p:spPr>
          <a:xfrm>
            <a:off x="690832" y="1915895"/>
            <a:ext cx="10185715" cy="523220"/>
          </a:xfrm>
          <a:prstGeom prst="rect">
            <a:avLst/>
          </a:prstGeom>
          <a:noFill/>
        </p:spPr>
        <p:txBody>
          <a:bodyPr wrap="square" rtlCol="0">
            <a:spAutoFit/>
          </a:bodyPr>
          <a:lstStyle/>
          <a:p>
            <a:r>
              <a:rPr lang="en-US" sz="2800" dirty="0">
                <a:latin typeface="+mj-lt"/>
              </a:rPr>
              <a:t>We will use a small natural algebra of data:</a:t>
            </a:r>
          </a:p>
        </p:txBody>
      </p:sp>
      <p:sp>
        <p:nvSpPr>
          <p:cNvPr id="11" name="Rectangle 10">
            <a:extLst>
              <a:ext uri="{FF2B5EF4-FFF2-40B4-BE49-F238E27FC236}">
                <a16:creationId xmlns:a16="http://schemas.microsoft.com/office/drawing/2014/main" id="{D645E537-6849-054A-BB09-344D0CA73086}"/>
              </a:ext>
            </a:extLst>
          </p:cNvPr>
          <p:cNvSpPr/>
          <p:nvPr/>
        </p:nvSpPr>
        <p:spPr>
          <a:xfrm>
            <a:off x="487098" y="636691"/>
            <a:ext cx="10678208" cy="1155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35D33F4-CC6D-DC4D-823B-8990DF070422}"/>
              </a:ext>
            </a:extLst>
          </p:cNvPr>
          <p:cNvSpPr/>
          <p:nvPr/>
        </p:nvSpPr>
        <p:spPr>
          <a:xfrm>
            <a:off x="487098" y="2647292"/>
            <a:ext cx="10678208" cy="1155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C83820A-2A7E-4D48-AF4F-7F326E582B11}"/>
              </a:ext>
            </a:extLst>
          </p:cNvPr>
          <p:cNvSpPr txBox="1"/>
          <p:nvPr/>
        </p:nvSpPr>
        <p:spPr>
          <a:xfrm>
            <a:off x="623455" y="5857847"/>
            <a:ext cx="10185715" cy="523220"/>
          </a:xfrm>
          <a:prstGeom prst="rect">
            <a:avLst/>
          </a:prstGeom>
          <a:noFill/>
        </p:spPr>
        <p:txBody>
          <a:bodyPr wrap="square" rtlCol="0">
            <a:spAutoFit/>
          </a:bodyPr>
          <a:lstStyle/>
          <a:p>
            <a:r>
              <a:rPr lang="en-US" sz="2800" dirty="0">
                <a:latin typeface="+mj-lt"/>
              </a:rPr>
              <a:t>This is </a:t>
            </a:r>
            <a:r>
              <a:rPr lang="en-US" sz="2800" b="1" i="1" dirty="0">
                <a:solidFill>
                  <a:srgbClr val="FF0000"/>
                </a:solidFill>
                <a:latin typeface="+mj-lt"/>
              </a:rPr>
              <a:t>pure data</a:t>
            </a:r>
            <a:r>
              <a:rPr lang="en-US" sz="2800" dirty="0">
                <a:latin typeface="+mj-lt"/>
              </a:rPr>
              <a:t>.  Pure data is “finite sequences of nothing.”</a:t>
            </a:r>
          </a:p>
        </p:txBody>
      </p:sp>
      <p:sp>
        <p:nvSpPr>
          <p:cNvPr id="14" name="TextBox 13">
            <a:extLst>
              <a:ext uri="{FF2B5EF4-FFF2-40B4-BE49-F238E27FC236}">
                <a16:creationId xmlns:a16="http://schemas.microsoft.com/office/drawing/2014/main" id="{4F1573CC-26D4-834E-810A-AAB867B91624}"/>
              </a:ext>
            </a:extLst>
          </p:cNvPr>
          <p:cNvSpPr txBox="1"/>
          <p:nvPr/>
        </p:nvSpPr>
        <p:spPr>
          <a:xfrm>
            <a:off x="690832" y="3294684"/>
            <a:ext cx="10474474" cy="2246769"/>
          </a:xfrm>
          <a:prstGeom prst="rect">
            <a:avLst/>
          </a:prstGeom>
          <a:noFill/>
        </p:spPr>
        <p:txBody>
          <a:bodyPr wrap="square" rtlCol="0">
            <a:spAutoFit/>
          </a:bodyPr>
          <a:lstStyle/>
          <a:p>
            <a:endParaRPr lang="en-US" sz="2800" dirty="0">
              <a:latin typeface="+mj-lt"/>
            </a:endParaRPr>
          </a:p>
          <a:p>
            <a:endParaRPr lang="en-US" sz="2800" dirty="0">
              <a:latin typeface="+mj-lt"/>
            </a:endParaRPr>
          </a:p>
          <a:p>
            <a:r>
              <a:rPr lang="en-US" sz="2800" dirty="0">
                <a:solidFill>
                  <a:srgbClr val="0070C0"/>
                </a:solidFill>
                <a:latin typeface="+mj-lt"/>
              </a:rPr>
              <a:t>( )     </a:t>
            </a:r>
            <a:r>
              <a:rPr lang="en-US" sz="2800" dirty="0">
                <a:latin typeface="+mj-lt"/>
              </a:rPr>
              <a:t>- the empty sequence of codas.</a:t>
            </a:r>
          </a:p>
          <a:p>
            <a:r>
              <a:rPr lang="en-US" sz="2800" dirty="0">
                <a:solidFill>
                  <a:srgbClr val="0070C0"/>
                </a:solidFill>
                <a:latin typeface="+mj-lt"/>
              </a:rPr>
              <a:t>(:)</a:t>
            </a:r>
            <a:r>
              <a:rPr lang="en-US" sz="2800" dirty="0">
                <a:latin typeface="+mj-lt"/>
              </a:rPr>
              <a:t>     - the data consisting of one coda made from the pair () and ().</a:t>
            </a:r>
          </a:p>
          <a:p>
            <a:r>
              <a:rPr lang="en-US" sz="2800" dirty="0">
                <a:solidFill>
                  <a:srgbClr val="0070C0"/>
                </a:solidFill>
                <a:latin typeface="+mj-lt"/>
              </a:rPr>
              <a:t>(:) ((</a:t>
            </a:r>
            <a:r>
              <a:rPr lang="en-US" sz="2800" dirty="0">
                <a:solidFill>
                  <a:srgbClr val="0070C0"/>
                </a:solidFill>
                <a:latin typeface="+mj-lt"/>
                <a:sym typeface="Wingdings" pitchFamily="2" charset="2"/>
              </a:rPr>
              <a:t>:):(:(:))) ((:):(:))  </a:t>
            </a:r>
            <a:r>
              <a:rPr lang="en-US" sz="2800" dirty="0">
                <a:latin typeface="+mj-lt"/>
                <a:sym typeface="Wingdings" pitchFamily="2" charset="2"/>
              </a:rPr>
              <a:t>- a sequence of three codas.</a:t>
            </a:r>
            <a:endParaRPr lang="en-US" sz="2800" dirty="0">
              <a:latin typeface="+mj-lt"/>
            </a:endParaRPr>
          </a:p>
        </p:txBody>
      </p:sp>
    </p:spTree>
    <p:extLst>
      <p:ext uri="{BB962C8B-B14F-4D97-AF65-F5344CB8AC3E}">
        <p14:creationId xmlns:p14="http://schemas.microsoft.com/office/powerpoint/2010/main" val="1265450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4956BA2-E051-6742-A3C5-BAE3513EC997}"/>
              </a:ext>
            </a:extLst>
          </p:cNvPr>
          <p:cNvSpPr/>
          <p:nvPr/>
        </p:nvSpPr>
        <p:spPr>
          <a:xfrm>
            <a:off x="690832" y="3710307"/>
            <a:ext cx="10580351" cy="19924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815895-75EF-EF4C-951C-430CF7D09D43}"/>
              </a:ext>
            </a:extLst>
          </p:cNvPr>
          <p:cNvSpPr txBox="1"/>
          <p:nvPr/>
        </p:nvSpPr>
        <p:spPr>
          <a:xfrm>
            <a:off x="623455" y="421846"/>
            <a:ext cx="10185715"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mj-lt"/>
              </a:rPr>
              <a:t>A </a:t>
            </a:r>
            <a:r>
              <a:rPr lang="en-US" sz="2800" b="1" dirty="0">
                <a:solidFill>
                  <a:schemeClr val="accent1"/>
                </a:solidFill>
                <a:latin typeface="+mj-lt"/>
              </a:rPr>
              <a:t>definition</a:t>
            </a:r>
            <a:r>
              <a:rPr lang="en-US" sz="2800" dirty="0">
                <a:latin typeface="+mj-lt"/>
              </a:rPr>
              <a:t> is a partial function from coda to data.</a:t>
            </a:r>
          </a:p>
          <a:p>
            <a:pPr marL="285750" indent="-285750">
              <a:buFont typeface="Arial" panose="020B0604020202020204" pitchFamily="34" charset="0"/>
              <a:buChar char="•"/>
            </a:pPr>
            <a:r>
              <a:rPr lang="en-US" sz="2800" dirty="0">
                <a:latin typeface="+mj-lt"/>
              </a:rPr>
              <a:t>A valid </a:t>
            </a:r>
            <a:r>
              <a:rPr lang="en-US" sz="2800" b="1" dirty="0">
                <a:solidFill>
                  <a:schemeClr val="accent1"/>
                </a:solidFill>
                <a:latin typeface="+mj-lt"/>
              </a:rPr>
              <a:t>context</a:t>
            </a:r>
            <a:r>
              <a:rPr lang="en-US" sz="2800" dirty="0">
                <a:latin typeface="+mj-lt"/>
              </a:rPr>
              <a:t> is a definition that has been accepted as valid. </a:t>
            </a:r>
            <a:endParaRPr lang="en-US" sz="36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6F594DC-0207-EF44-A14D-B5BBD35581AD}"/>
                  </a:ext>
                </a:extLst>
              </p:cNvPr>
              <p:cNvSpPr txBox="1"/>
              <p:nvPr/>
            </p:nvSpPr>
            <p:spPr>
              <a:xfrm>
                <a:off x="690832" y="2396691"/>
                <a:ext cx="10474474" cy="954107"/>
              </a:xfrm>
              <a:prstGeom prst="rect">
                <a:avLst/>
              </a:prstGeom>
              <a:noFill/>
            </p:spPr>
            <p:txBody>
              <a:bodyPr wrap="square" rtlCol="0">
                <a:spAutoFit/>
              </a:bodyPr>
              <a:lstStyle/>
              <a:p>
                <a:r>
                  <a:rPr lang="en-US" sz="2800" dirty="0">
                    <a:latin typeface="+mj-lt"/>
                  </a:rPr>
                  <a:t>A   B  = </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𝛿</m:t>
                    </m:r>
                  </m:oMath>
                </a14:m>
                <a:r>
                  <a:rPr lang="en-US" sz="2800" dirty="0">
                    <a:latin typeface="+mj-lt"/>
                  </a:rPr>
                  <a:t> (A)   B  =  A </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𝛿</m:t>
                    </m:r>
                  </m:oMath>
                </a14:m>
                <a:r>
                  <a:rPr lang="en-US" sz="2800" dirty="0">
                    <a:latin typeface="+mj-lt"/>
                  </a:rPr>
                  <a:t> (B)</a:t>
                </a:r>
              </a:p>
              <a:p>
                <a:r>
                  <a:rPr lang="en-US" sz="2800" dirty="0">
                    <a:latin typeface="+mj-lt"/>
                  </a:rPr>
                  <a:t>A : B  = </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𝛿</m:t>
                    </m:r>
                  </m:oMath>
                </a14:m>
                <a:r>
                  <a:rPr lang="en-US" sz="2800" dirty="0">
                    <a:latin typeface="+mj-lt"/>
                  </a:rPr>
                  <a:t> (A) : B  =  A : </a:t>
                </a:r>
                <a14:m>
                  <m:oMath xmlns:m="http://schemas.openxmlformats.org/officeDocument/2006/math">
                    <m:r>
                      <a:rPr lang="en-US" sz="2800" i="1" smtClean="0">
                        <a:latin typeface="Cambria Math" panose="02040503050406030204" pitchFamily="18" charset="0"/>
                        <a:ea typeface="Cambria Math" panose="02040503050406030204" pitchFamily="18" charset="0"/>
                      </a:rPr>
                      <m:t>𝛿</m:t>
                    </m:r>
                  </m:oMath>
                </a14:m>
                <a:r>
                  <a:rPr lang="en-US" sz="2800" dirty="0">
                    <a:latin typeface="+mj-lt"/>
                  </a:rPr>
                  <a:t> (B) </a:t>
                </a:r>
              </a:p>
            </p:txBody>
          </p:sp>
        </mc:Choice>
        <mc:Fallback xmlns="">
          <p:sp>
            <p:nvSpPr>
              <p:cNvPr id="10" name="TextBox 9">
                <a:extLst>
                  <a:ext uri="{FF2B5EF4-FFF2-40B4-BE49-F238E27FC236}">
                    <a16:creationId xmlns:a16="http://schemas.microsoft.com/office/drawing/2014/main" id="{96F594DC-0207-EF44-A14D-B5BBD35581AD}"/>
                  </a:ext>
                </a:extLst>
              </p:cNvPr>
              <p:cNvSpPr txBox="1">
                <a:spLocks noRot="1" noChangeAspect="1" noMove="1" noResize="1" noEditPoints="1" noAdjustHandles="1" noChangeArrowheads="1" noChangeShapeType="1" noTextEdit="1"/>
              </p:cNvSpPr>
              <p:nvPr/>
            </p:nvSpPr>
            <p:spPr>
              <a:xfrm>
                <a:off x="690832" y="2396691"/>
                <a:ext cx="10474474" cy="954107"/>
              </a:xfrm>
              <a:prstGeom prst="rect">
                <a:avLst/>
              </a:prstGeom>
              <a:blipFill>
                <a:blip r:embed="rId2"/>
                <a:stretch>
                  <a:fillRect l="-1090" t="-6579"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440B712-5B7A-944D-80A9-EB854505152B}"/>
                  </a:ext>
                </a:extLst>
              </p:cNvPr>
              <p:cNvSpPr txBox="1"/>
              <p:nvPr/>
            </p:nvSpPr>
            <p:spPr>
              <a:xfrm>
                <a:off x="690832" y="1600587"/>
                <a:ext cx="10185715" cy="523220"/>
              </a:xfrm>
              <a:prstGeom prst="rect">
                <a:avLst/>
              </a:prstGeom>
              <a:noFill/>
            </p:spPr>
            <p:txBody>
              <a:bodyPr wrap="square" rtlCol="0">
                <a:spAutoFit/>
              </a:bodyPr>
              <a:lstStyle/>
              <a:p>
                <a:r>
                  <a:rPr lang="en-US" sz="2800" dirty="0">
                    <a:latin typeface="+mj-lt"/>
                  </a:rPr>
                  <a:t>Given a context </a:t>
                </a:r>
                <a14:m>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0" smtClean="0">
                        <a:latin typeface="Cambria Math" panose="02040503050406030204" pitchFamily="18" charset="0"/>
                        <a:ea typeface="Cambria Math" panose="02040503050406030204" pitchFamily="18" charset="0"/>
                      </a:rPr>
                      <m:t>, </m:t>
                    </m:r>
                  </m:oMath>
                </a14:m>
                <a:r>
                  <a:rPr lang="en-US" sz="2800" dirty="0">
                    <a:latin typeface="+mj-lt"/>
                  </a:rPr>
                  <a:t>equality of data is defined by</a:t>
                </a:r>
              </a:p>
            </p:txBody>
          </p:sp>
        </mc:Choice>
        <mc:Fallback xmlns="">
          <p:sp>
            <p:nvSpPr>
              <p:cNvPr id="7" name="TextBox 6">
                <a:extLst>
                  <a:ext uri="{FF2B5EF4-FFF2-40B4-BE49-F238E27FC236}">
                    <a16:creationId xmlns:a16="http://schemas.microsoft.com/office/drawing/2014/main" id="{F440B712-5B7A-944D-80A9-EB854505152B}"/>
                  </a:ext>
                </a:extLst>
              </p:cNvPr>
              <p:cNvSpPr txBox="1">
                <a:spLocks noRot="1" noChangeAspect="1" noMove="1" noResize="1" noEditPoints="1" noAdjustHandles="1" noChangeArrowheads="1" noChangeShapeType="1" noTextEdit="1"/>
              </p:cNvSpPr>
              <p:nvPr/>
            </p:nvSpPr>
            <p:spPr>
              <a:xfrm>
                <a:off x="690832" y="1600587"/>
                <a:ext cx="10185715" cy="523220"/>
              </a:xfrm>
              <a:prstGeom prst="rect">
                <a:avLst/>
              </a:prstGeom>
              <a:blipFill>
                <a:blip r:embed="rId3"/>
                <a:stretch>
                  <a:fillRect l="-1121" t="-11905"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BB4807A-7FF0-AE43-9340-680FC5D873D2}"/>
                  </a:ext>
                </a:extLst>
              </p:cNvPr>
              <p:cNvSpPr txBox="1"/>
              <p:nvPr/>
            </p:nvSpPr>
            <p:spPr>
              <a:xfrm>
                <a:off x="719707" y="3768057"/>
                <a:ext cx="10753607" cy="1815882"/>
              </a:xfrm>
              <a:prstGeom prst="rect">
                <a:avLst/>
              </a:prstGeom>
              <a:noFill/>
            </p:spPr>
            <p:txBody>
              <a:bodyPr wrap="square" rtlCol="0">
                <a:spAutoFit/>
              </a:bodyPr>
              <a:lstStyle/>
              <a:p>
                <a:r>
                  <a:rPr lang="en-US" sz="2800" b="1" dirty="0">
                    <a:solidFill>
                      <a:srgbClr val="FF0000"/>
                    </a:solidFill>
                    <a:latin typeface="+mj-lt"/>
                  </a:rPr>
                  <a:t>The Axiom of Definition:</a:t>
                </a:r>
              </a:p>
              <a:p>
                <a:pPr marL="971550" lvl="1" indent="-514350">
                  <a:buFont typeface="+mj-lt"/>
                  <a:buAutoNum type="alphaLcParenR"/>
                </a:pPr>
                <a:r>
                  <a:rPr lang="en-US" sz="2800" dirty="0">
                    <a:latin typeface="+mj-lt"/>
                  </a:rPr>
                  <a:t>The empty definition is a valid context.</a:t>
                </a:r>
              </a:p>
              <a:p>
                <a:pPr marL="971550" lvl="1" indent="-514350">
                  <a:buFont typeface="+mj-lt"/>
                  <a:buAutoNum type="alphaLcParenR"/>
                </a:pPr>
                <a:r>
                  <a:rPr lang="en-US" sz="2800" dirty="0">
                    <a:latin typeface="+mj-lt"/>
                  </a:rPr>
                  <a:t>Given a valid context </a:t>
                </a:r>
                <a14:m>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oMath>
                </a14:m>
                <a:r>
                  <a:rPr lang="en-US" sz="2800" dirty="0">
                    <a:latin typeface="+mj-lt"/>
                  </a:rPr>
                  <a:t> if definition</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sSup>
                      <m:sSupPr>
                        <m:ctrlPr>
                          <a:rPr lang="en-US" sz="2800" b="0" i="1" smtClean="0">
                            <a:latin typeface="Cambria Math" panose="02040503050406030204" pitchFamily="18" charset="0"/>
                            <a:ea typeface="Cambria Math" panose="02040503050406030204" pitchFamily="18" charset="0"/>
                          </a:rPr>
                        </m:ctrlPr>
                      </m:sSupPr>
                      <m:e>
                        <m:r>
                          <a:rPr lang="en-US" sz="2800" i="1" smtClean="0">
                            <a:latin typeface="Cambria Math" panose="02040503050406030204" pitchFamily="18" charset="0"/>
                            <a:ea typeface="Cambria Math" panose="02040503050406030204" pitchFamily="18" charset="0"/>
                          </a:rPr>
                          <m:t>𝛿</m:t>
                        </m:r>
                      </m:e>
                      <m:sup>
                        <m:r>
                          <a:rPr lang="en-US" sz="2800" b="0" i="0" smtClean="0">
                            <a:latin typeface="Cambria Math" panose="02040503050406030204" pitchFamily="18" charset="0"/>
                            <a:ea typeface="Cambria Math" panose="02040503050406030204" pitchFamily="18" charset="0"/>
                          </a:rPr>
                          <m:t>′</m:t>
                        </m:r>
                      </m:sup>
                    </m:sSup>
                  </m:oMath>
                </a14:m>
                <a:r>
                  <a:rPr lang="en-US" sz="2800" dirty="0">
                    <a:latin typeface="+mj-lt"/>
                  </a:rPr>
                  <a:t> has a domain which is disjoint from the domain of </a:t>
                </a:r>
                <a14:m>
                  <m:oMath xmlns:m="http://schemas.openxmlformats.org/officeDocument/2006/math">
                    <m:r>
                      <a:rPr lang="en-US" sz="2800" i="1" smtClean="0">
                        <a:latin typeface="Cambria Math" panose="02040503050406030204" pitchFamily="18" charset="0"/>
                        <a:ea typeface="Cambria Math" panose="02040503050406030204" pitchFamily="18" charset="0"/>
                      </a:rPr>
                      <m:t>𝛿</m:t>
                    </m:r>
                  </m:oMath>
                </a14:m>
                <a:r>
                  <a:rPr lang="en-US" sz="2800" dirty="0">
                    <a:latin typeface="+mj-lt"/>
                  </a:rPr>
                  <a:t>, then </a:t>
                </a:r>
                <a14:m>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i="1" smtClean="0">
                            <a:latin typeface="Cambria Math" panose="02040503050406030204" pitchFamily="18" charset="0"/>
                            <a:ea typeface="Cambria Math" panose="02040503050406030204" pitchFamily="18" charset="0"/>
                          </a:rPr>
                          <m:t>𝛿</m:t>
                        </m:r>
                      </m:e>
                      <m:sup>
                        <m:r>
                          <a:rPr lang="en-US" sz="2800" b="0" i="1" smtClean="0">
                            <a:latin typeface="Cambria Math" panose="02040503050406030204" pitchFamily="18" charset="0"/>
                            <a:ea typeface="Cambria Math" panose="02040503050406030204" pitchFamily="18" charset="0"/>
                          </a:rPr>
                          <m:t>′</m:t>
                        </m:r>
                      </m:sup>
                    </m:sSup>
                  </m:oMath>
                </a14:m>
                <a:r>
                  <a:rPr lang="en-US" sz="2800" dirty="0">
                    <a:latin typeface="+mj-lt"/>
                  </a:rPr>
                  <a:t>is also a valid context.</a:t>
                </a:r>
              </a:p>
            </p:txBody>
          </p:sp>
        </mc:Choice>
        <mc:Fallback xmlns="">
          <p:sp>
            <p:nvSpPr>
              <p:cNvPr id="8" name="TextBox 7">
                <a:extLst>
                  <a:ext uri="{FF2B5EF4-FFF2-40B4-BE49-F238E27FC236}">
                    <a16:creationId xmlns:a16="http://schemas.microsoft.com/office/drawing/2014/main" id="{DBB4807A-7FF0-AE43-9340-680FC5D873D2}"/>
                  </a:ext>
                </a:extLst>
              </p:cNvPr>
              <p:cNvSpPr txBox="1">
                <a:spLocks noRot="1" noChangeAspect="1" noMove="1" noResize="1" noEditPoints="1" noAdjustHandles="1" noChangeArrowheads="1" noChangeShapeType="1" noTextEdit="1"/>
              </p:cNvSpPr>
              <p:nvPr/>
            </p:nvSpPr>
            <p:spPr>
              <a:xfrm>
                <a:off x="719707" y="3768057"/>
                <a:ext cx="10753607" cy="1815882"/>
              </a:xfrm>
              <a:prstGeom prst="rect">
                <a:avLst/>
              </a:prstGeom>
              <a:blipFill>
                <a:blip r:embed="rId4"/>
                <a:stretch>
                  <a:fillRect l="-1181" t="-3472" b="-763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5DBAB8E0-AB85-7543-8613-C2B33BF99079}"/>
              </a:ext>
            </a:extLst>
          </p:cNvPr>
          <p:cNvSpPr txBox="1"/>
          <p:nvPr/>
        </p:nvSpPr>
        <p:spPr>
          <a:xfrm>
            <a:off x="576531" y="5998749"/>
            <a:ext cx="10185715" cy="523220"/>
          </a:xfrm>
          <a:prstGeom prst="rect">
            <a:avLst/>
          </a:prstGeom>
          <a:noFill/>
        </p:spPr>
        <p:txBody>
          <a:bodyPr wrap="square" rtlCol="0">
            <a:spAutoFit/>
          </a:bodyPr>
          <a:lstStyle/>
          <a:p>
            <a:r>
              <a:rPr lang="en-US" sz="2800" dirty="0">
                <a:latin typeface="+mj-lt"/>
              </a:rPr>
              <a:t>There is only one axiom.</a:t>
            </a:r>
          </a:p>
        </p:txBody>
      </p:sp>
      <p:sp>
        <p:nvSpPr>
          <p:cNvPr id="2" name="TextBox 1">
            <a:extLst>
              <a:ext uri="{FF2B5EF4-FFF2-40B4-BE49-F238E27FC236}">
                <a16:creationId xmlns:a16="http://schemas.microsoft.com/office/drawing/2014/main" id="{8BFA1414-15F6-9340-AA81-170D6FED402C}"/>
              </a:ext>
            </a:extLst>
          </p:cNvPr>
          <p:cNvSpPr txBox="1"/>
          <p:nvPr/>
        </p:nvSpPr>
        <p:spPr>
          <a:xfrm>
            <a:off x="5575300" y="2396690"/>
            <a:ext cx="5035483" cy="954107"/>
          </a:xfrm>
          <a:prstGeom prst="rect">
            <a:avLst/>
          </a:prstGeom>
          <a:noFill/>
        </p:spPr>
        <p:txBody>
          <a:bodyPr wrap="square" rtlCol="0">
            <a:spAutoFit/>
          </a:bodyPr>
          <a:lstStyle/>
          <a:p>
            <a:r>
              <a:rPr lang="en-US" sz="2800" dirty="0">
                <a:latin typeface="+mj-lt"/>
              </a:rPr>
              <a:t>These are the “deduction rules” in the sense of a formal system.</a:t>
            </a:r>
          </a:p>
        </p:txBody>
      </p:sp>
      <p:sp>
        <p:nvSpPr>
          <p:cNvPr id="4" name="Right Brace 3">
            <a:extLst>
              <a:ext uri="{FF2B5EF4-FFF2-40B4-BE49-F238E27FC236}">
                <a16:creationId xmlns:a16="http://schemas.microsoft.com/office/drawing/2014/main" id="{E307DCB0-6CF4-A241-8EAF-D39C56E2E670}"/>
              </a:ext>
            </a:extLst>
          </p:cNvPr>
          <p:cNvSpPr/>
          <p:nvPr/>
        </p:nvSpPr>
        <p:spPr>
          <a:xfrm>
            <a:off x="5020777" y="2409389"/>
            <a:ext cx="215900" cy="95410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358810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030EF9-C19D-F648-BFA3-DC2F112EA62B}"/>
              </a:ext>
            </a:extLst>
          </p:cNvPr>
          <p:cNvPicPr>
            <a:picLocks noChangeAspect="1"/>
          </p:cNvPicPr>
          <p:nvPr/>
        </p:nvPicPr>
        <p:blipFill>
          <a:blip r:embed="rId3"/>
          <a:stretch>
            <a:fillRect/>
          </a:stretch>
        </p:blipFill>
        <p:spPr>
          <a:xfrm>
            <a:off x="5230313" y="182238"/>
            <a:ext cx="6801935" cy="2836826"/>
          </a:xfrm>
          <a:prstGeom prst="rect">
            <a:avLst/>
          </a:prstGeom>
        </p:spPr>
      </p:pic>
      <p:pic>
        <p:nvPicPr>
          <p:cNvPr id="8" name="Picture 7">
            <a:extLst>
              <a:ext uri="{FF2B5EF4-FFF2-40B4-BE49-F238E27FC236}">
                <a16:creationId xmlns:a16="http://schemas.microsoft.com/office/drawing/2014/main" id="{0E133C49-41CC-8044-954D-1482F6048FF9}"/>
              </a:ext>
            </a:extLst>
          </p:cNvPr>
          <p:cNvPicPr>
            <a:picLocks noChangeAspect="1"/>
          </p:cNvPicPr>
          <p:nvPr/>
        </p:nvPicPr>
        <p:blipFill>
          <a:blip r:embed="rId4"/>
          <a:stretch>
            <a:fillRect/>
          </a:stretch>
        </p:blipFill>
        <p:spPr>
          <a:xfrm>
            <a:off x="0" y="4780439"/>
            <a:ext cx="12192000" cy="2077561"/>
          </a:xfrm>
          <a:prstGeom prst="rect">
            <a:avLst/>
          </a:prstGeom>
        </p:spPr>
      </p:pic>
      <p:sp>
        <p:nvSpPr>
          <p:cNvPr id="9" name="TextBox 8">
            <a:extLst>
              <a:ext uri="{FF2B5EF4-FFF2-40B4-BE49-F238E27FC236}">
                <a16:creationId xmlns:a16="http://schemas.microsoft.com/office/drawing/2014/main" id="{2EB0D9A6-A89E-E14E-B23D-B9E6F37A7B81}"/>
              </a:ext>
            </a:extLst>
          </p:cNvPr>
          <p:cNvSpPr txBox="1"/>
          <p:nvPr/>
        </p:nvSpPr>
        <p:spPr>
          <a:xfrm>
            <a:off x="250556" y="1050839"/>
            <a:ext cx="4834759" cy="1323439"/>
          </a:xfrm>
          <a:prstGeom prst="rect">
            <a:avLst/>
          </a:prstGeom>
          <a:noFill/>
        </p:spPr>
        <p:txBody>
          <a:bodyPr wrap="square" rtlCol="0">
            <a:spAutoFit/>
          </a:bodyPr>
          <a:lstStyle/>
          <a:p>
            <a:r>
              <a:rPr lang="en-US" sz="2000" dirty="0">
                <a:latin typeface="+mj-lt"/>
              </a:rPr>
              <a:t>The 0 and 1 bit, bit sequences, byte sequences, functions, variables, categories, morphisms, types, theorems, language expressions,… are represented by pure data.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5D1CF72-717A-844E-AD80-0137179B71CB}"/>
                  </a:ext>
                </a:extLst>
              </p:cNvPr>
              <p:cNvSpPr txBox="1"/>
              <p:nvPr/>
            </p:nvSpPr>
            <p:spPr>
              <a:xfrm>
                <a:off x="304801" y="3188396"/>
                <a:ext cx="11081288" cy="1015663"/>
              </a:xfrm>
              <a:prstGeom prst="rect">
                <a:avLst/>
              </a:prstGeom>
              <a:noFill/>
            </p:spPr>
            <p:txBody>
              <a:bodyPr wrap="square" rtlCol="0">
                <a:spAutoFit/>
              </a:bodyPr>
              <a:lstStyle/>
              <a:p>
                <a:r>
                  <a:rPr lang="en-US" sz="2000" dirty="0">
                    <a:latin typeface="+mj-lt"/>
                  </a:rPr>
                  <a:t>In a context </a:t>
                </a:r>
                <a14:m>
                  <m:oMath xmlns:m="http://schemas.openxmlformats.org/officeDocument/2006/math">
                    <m:r>
                      <a:rPr lang="en-US" sz="2000" i="1" smtClean="0">
                        <a:latin typeface="Cambria Math" panose="02040503050406030204" pitchFamily="18" charset="0"/>
                        <a:ea typeface="Cambria Math" panose="02040503050406030204" pitchFamily="18" charset="0"/>
                      </a:rPr>
                      <m:t>𝛿</m:t>
                    </m:r>
                  </m:oMath>
                </a14:m>
                <a:r>
                  <a:rPr lang="en-US" sz="2000" dirty="0">
                    <a:latin typeface="+mj-lt"/>
                  </a:rPr>
                  <a:t>, if </a:t>
                </a:r>
                <a14:m>
                  <m:oMath xmlns:m="http://schemas.openxmlformats.org/officeDocument/2006/math">
                    <m:r>
                      <a:rPr lang="en-US" sz="2000" i="1">
                        <a:latin typeface="Cambria Math" panose="02040503050406030204" pitchFamily="18" charset="0"/>
                        <a:ea typeface="Cambria Math" panose="02040503050406030204" pitchFamily="18" charset="0"/>
                      </a:rPr>
                      <m:t>𝛿</m:t>
                    </m:r>
                  </m:oMath>
                </a14:m>
                <a:r>
                  <a:rPr lang="en-US" sz="2000" dirty="0">
                    <a:latin typeface="+mj-lt"/>
                  </a:rPr>
                  <a:t>(c) = c for coda c, then c is called an </a:t>
                </a:r>
                <a:r>
                  <a:rPr lang="en-US" sz="2000" b="1" dirty="0"/>
                  <a:t>atom</a:t>
                </a:r>
                <a:r>
                  <a:rPr lang="en-US" sz="2000" dirty="0">
                    <a:latin typeface="+mj-lt"/>
                  </a:rPr>
                  <a:t>.  In the above, the “hydrogen atom” (</a:t>
                </a:r>
                <a:r>
                  <a:rPr lang="en-US" sz="2000" dirty="0">
                    <a:latin typeface="+mj-lt"/>
                    <a:sym typeface="Wingdings" pitchFamily="2" charset="2"/>
                  </a:rPr>
                  <a:t>:), individual bits, bit sequences and byte sequences are all atoms, unchanged by any future definition.  If data contains one or more atoms in it’s sequence, it is </a:t>
                </a:r>
                <a:r>
                  <a:rPr lang="en-US" sz="2000" b="1" dirty="0">
                    <a:sym typeface="Wingdings" pitchFamily="2" charset="2"/>
                  </a:rPr>
                  <a:t>atomic data</a:t>
                </a:r>
                <a:r>
                  <a:rPr lang="en-US" sz="2000" dirty="0">
                    <a:latin typeface="+mj-lt"/>
                    <a:sym typeface="Wingdings" pitchFamily="2" charset="2"/>
                  </a:rPr>
                  <a:t>.</a:t>
                </a:r>
                <a:endParaRPr lang="en-US" sz="2000" dirty="0">
                  <a:latin typeface="+mj-lt"/>
                </a:endParaRPr>
              </a:p>
            </p:txBody>
          </p:sp>
        </mc:Choice>
        <mc:Fallback xmlns="">
          <p:sp>
            <p:nvSpPr>
              <p:cNvPr id="2" name="TextBox 1">
                <a:extLst>
                  <a:ext uri="{FF2B5EF4-FFF2-40B4-BE49-F238E27FC236}">
                    <a16:creationId xmlns:a16="http://schemas.microsoft.com/office/drawing/2014/main" id="{65D1CF72-717A-844E-AD80-0137179B71CB}"/>
                  </a:ext>
                </a:extLst>
              </p:cNvPr>
              <p:cNvSpPr txBox="1">
                <a:spLocks noRot="1" noChangeAspect="1" noMove="1" noResize="1" noEditPoints="1" noAdjustHandles="1" noChangeArrowheads="1" noChangeShapeType="1" noTextEdit="1"/>
              </p:cNvSpPr>
              <p:nvPr/>
            </p:nvSpPr>
            <p:spPr>
              <a:xfrm>
                <a:off x="304801" y="3188396"/>
                <a:ext cx="11081288" cy="1015663"/>
              </a:xfrm>
              <a:prstGeom prst="rect">
                <a:avLst/>
              </a:prstGeom>
              <a:blipFill>
                <a:blip r:embed="rId5"/>
                <a:stretch>
                  <a:fillRect l="-573" t="-2469" r="-802" b="-8642"/>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48CD0F99-4C50-0447-AE1D-13EF60189A11}"/>
              </a:ext>
            </a:extLst>
          </p:cNvPr>
          <p:cNvSpPr/>
          <p:nvPr/>
        </p:nvSpPr>
        <p:spPr>
          <a:xfrm>
            <a:off x="250556" y="3116337"/>
            <a:ext cx="11249186" cy="1476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94961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47DCA62-F3BB-E440-A2E9-C4A4052CFFDB}"/>
                  </a:ext>
                </a:extLst>
              </p:cNvPr>
              <p:cNvSpPr txBox="1"/>
              <p:nvPr/>
            </p:nvSpPr>
            <p:spPr>
              <a:xfrm>
                <a:off x="506306" y="998567"/>
                <a:ext cx="10886173"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Doing nothing to “input”</a:t>
                </a:r>
              </a:p>
              <a:p>
                <a:pPr marL="800100" lvl="1" indent="-342900">
                  <a:buFont typeface="Arial" panose="020B0604020202020204" pitchFamily="34" charset="0"/>
                  <a:buChar char="•"/>
                </a:pPr>
                <a:r>
                  <a:rPr lang="en-US" sz="2400" dirty="0">
                    <a:latin typeface="+mj-lt"/>
                  </a:rPr>
                  <a:t>(pass A:B) -&gt; B</a:t>
                </a:r>
              </a:p>
              <a:p>
                <a:pPr marL="342900" indent="-342900">
                  <a:buFont typeface="Arial" panose="020B0604020202020204" pitchFamily="34" charset="0"/>
                  <a:buChar char="•"/>
                </a:pPr>
                <a:r>
                  <a:rPr lang="en-US" sz="2400" dirty="0">
                    <a:latin typeface="+mj-lt"/>
                  </a:rPr>
                  <a:t>Null data for any A,B</a:t>
                </a:r>
              </a:p>
              <a:p>
                <a:pPr marL="800100" lvl="1" indent="-342900">
                  <a:buFont typeface="Arial" panose="020B0604020202020204" pitchFamily="34" charset="0"/>
                  <a:buChar char="•"/>
                </a:pPr>
                <a:r>
                  <a:rPr lang="en-US" sz="2400" dirty="0">
                    <a:latin typeface="+mj-lt"/>
                  </a:rPr>
                  <a:t>(null A : B) -&gt; ()</a:t>
                </a:r>
              </a:p>
              <a:p>
                <a:pPr marL="342900" indent="-342900">
                  <a:buFont typeface="Arial" panose="020B0604020202020204" pitchFamily="34" charset="0"/>
                  <a:buChar char="•"/>
                </a:pPr>
                <a:r>
                  <a:rPr lang="en-US" sz="2400" dirty="0">
                    <a:latin typeface="+mj-lt"/>
                  </a:rPr>
                  <a:t>Reversing the order of data</a:t>
                </a:r>
              </a:p>
              <a:p>
                <a:pPr marL="800100" lvl="1" indent="-342900">
                  <a:buFont typeface="Arial" panose="020B0604020202020204" pitchFamily="34" charset="0"/>
                  <a:buChar char="•"/>
                </a:pPr>
                <a:r>
                  <a:rPr lang="en-US" sz="2400" dirty="0">
                    <a:latin typeface="+mj-lt"/>
                  </a:rPr>
                  <a:t>(rev : A B)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(rev : B) (rev : A)</a:t>
                </a:r>
              </a:p>
              <a:p>
                <a:pPr marL="800100" lvl="1" indent="-342900">
                  <a:buFont typeface="Arial" panose="020B0604020202020204" pitchFamily="34" charset="0"/>
                  <a:buChar char="•"/>
                </a:pPr>
                <a:r>
                  <a:rPr lang="en-US" sz="2400" dirty="0">
                    <a:latin typeface="+mj-lt"/>
                  </a:rPr>
                  <a:t>(rev : a )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a  if a is an </a:t>
                </a:r>
                <a:r>
                  <a:rPr lang="en-US" sz="2400" b="1" dirty="0">
                    <a:solidFill>
                      <a:srgbClr val="0070C0"/>
                    </a:solidFill>
                    <a:latin typeface="+mj-lt"/>
                  </a:rPr>
                  <a:t>atom</a:t>
                </a:r>
              </a:p>
              <a:p>
                <a:pPr marL="800100" lvl="1" indent="-342900">
                  <a:buFont typeface="Arial" panose="020B0604020202020204" pitchFamily="34" charset="0"/>
                  <a:buChar char="•"/>
                </a:pPr>
                <a:r>
                  <a:rPr lang="en-US" sz="2400" dirty="0">
                    <a:latin typeface="+mj-lt"/>
                  </a:rPr>
                  <a:t>(rev : () )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a:t>
                </a:r>
              </a:p>
              <a:p>
                <a:pPr marL="342900" indent="-342900">
                  <a:buFont typeface="Arial" panose="020B0604020202020204" pitchFamily="34" charset="0"/>
                  <a:buChar char="•"/>
                </a:pPr>
                <a:r>
                  <a:rPr lang="en-US" sz="2400" dirty="0">
                    <a:latin typeface="+mj-lt"/>
                  </a:rPr>
                  <a:t>Typical combinatorics</a:t>
                </a:r>
              </a:p>
              <a:p>
                <a:pPr marL="800100" lvl="1" indent="-342900">
                  <a:buFont typeface="Arial" panose="020B0604020202020204" pitchFamily="34" charset="0"/>
                  <a:buChar char="•"/>
                </a:pPr>
                <a:r>
                  <a:rPr lang="en-US" sz="2400" dirty="0">
                    <a:latin typeface="+mj-lt"/>
                  </a:rPr>
                  <a:t>(</a:t>
                </a:r>
                <a:r>
                  <a:rPr lang="en-US" sz="2400" dirty="0" err="1">
                    <a:latin typeface="+mj-lt"/>
                  </a:rPr>
                  <a:t>ap</a:t>
                </a:r>
                <a:r>
                  <a:rPr lang="en-US" sz="2400" dirty="0">
                    <a:latin typeface="+mj-lt"/>
                  </a:rPr>
                  <a:t> A : B C)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a:t>
                </a:r>
                <a:r>
                  <a:rPr lang="en-US" sz="2400" dirty="0" err="1">
                    <a:latin typeface="+mj-lt"/>
                  </a:rPr>
                  <a:t>ap</a:t>
                </a:r>
                <a:r>
                  <a:rPr lang="en-US" sz="2400" dirty="0">
                    <a:latin typeface="+mj-lt"/>
                  </a:rPr>
                  <a:t> A:B) (</a:t>
                </a:r>
                <a:r>
                  <a:rPr lang="en-US" sz="2400" dirty="0" err="1">
                    <a:latin typeface="+mj-lt"/>
                  </a:rPr>
                  <a:t>ap</a:t>
                </a:r>
                <a:r>
                  <a:rPr lang="en-US" sz="2400" dirty="0">
                    <a:latin typeface="+mj-lt"/>
                  </a:rPr>
                  <a:t> A : C)</a:t>
                </a:r>
              </a:p>
              <a:p>
                <a:pPr marL="800100" lvl="1" indent="-342900">
                  <a:buFont typeface="Arial" panose="020B0604020202020204" pitchFamily="34" charset="0"/>
                  <a:buChar char="•"/>
                </a:pPr>
                <a:r>
                  <a:rPr lang="en-US" sz="2400" dirty="0">
                    <a:latin typeface="+mj-lt"/>
                  </a:rPr>
                  <a:t>(</a:t>
                </a:r>
                <a:r>
                  <a:rPr lang="en-US" sz="2400" dirty="0" err="1">
                    <a:latin typeface="+mj-lt"/>
                  </a:rPr>
                  <a:t>ap</a:t>
                </a:r>
                <a:r>
                  <a:rPr lang="en-US" sz="2400" dirty="0">
                    <a:latin typeface="+mj-lt"/>
                  </a:rPr>
                  <a:t> A : b )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a:t>
                </a:r>
                <a:r>
                  <a:rPr lang="en-US" sz="2400" dirty="0" err="1">
                    <a:latin typeface="+mj-lt"/>
                  </a:rPr>
                  <a:t>A:b</a:t>
                </a:r>
                <a:r>
                  <a:rPr lang="en-US" sz="2400" dirty="0">
                    <a:latin typeface="+mj-lt"/>
                  </a:rPr>
                  <a:t> if b is an </a:t>
                </a:r>
                <a:r>
                  <a:rPr lang="en-US" sz="2400" b="1" dirty="0">
                    <a:solidFill>
                      <a:srgbClr val="0070C0"/>
                    </a:solidFill>
                    <a:latin typeface="+mj-lt"/>
                  </a:rPr>
                  <a:t>atom</a:t>
                </a:r>
                <a:r>
                  <a:rPr lang="en-US" sz="2400" dirty="0">
                    <a:latin typeface="+mj-lt"/>
                  </a:rPr>
                  <a:t> </a:t>
                </a:r>
              </a:p>
              <a:p>
                <a:pPr marL="800100" lvl="1" indent="-342900">
                  <a:buFont typeface="Arial" panose="020B0604020202020204" pitchFamily="34" charset="0"/>
                  <a:buChar char="•"/>
                </a:pPr>
                <a:r>
                  <a:rPr lang="en-US" sz="2400" dirty="0">
                    <a:latin typeface="+mj-lt"/>
                  </a:rPr>
                  <a:t>(</a:t>
                </a:r>
                <a:r>
                  <a:rPr lang="en-US" sz="2400" dirty="0" err="1">
                    <a:latin typeface="+mj-lt"/>
                  </a:rPr>
                  <a:t>ap</a:t>
                </a:r>
                <a:r>
                  <a:rPr lang="en-US" sz="2400" dirty="0">
                    <a:latin typeface="+mj-lt"/>
                  </a:rPr>
                  <a:t> A : () )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a:t>
                </a:r>
              </a:p>
              <a:p>
                <a:pPr marL="342900" indent="-342900">
                  <a:buFont typeface="Arial" panose="020B0604020202020204" pitchFamily="34" charset="0"/>
                  <a:buChar char="•"/>
                </a:pPr>
                <a:r>
                  <a:rPr lang="en-US" sz="2400" dirty="0">
                    <a:latin typeface="+mj-lt"/>
                  </a:rPr>
                  <a:t>The natural numbers</a:t>
                </a:r>
              </a:p>
              <a:p>
                <a:pPr marL="800100" lvl="1" indent="-342900">
                  <a:buFont typeface="Arial" panose="020B0604020202020204" pitchFamily="34" charset="0"/>
                  <a:buChar char="•"/>
                </a:pPr>
                <a:r>
                  <a:rPr lang="en-US" sz="2400" dirty="0">
                    <a:latin typeface="+mj-lt"/>
                  </a:rPr>
                  <a:t>(</a:t>
                </a:r>
                <a:r>
                  <a:rPr lang="en-US" sz="2400" dirty="0" err="1">
                    <a:latin typeface="+mj-lt"/>
                  </a:rPr>
                  <a:t>nat</a:t>
                </a:r>
                <a:r>
                  <a:rPr lang="en-US" sz="2400" dirty="0">
                    <a:latin typeface="+mj-lt"/>
                  </a:rPr>
                  <a:t> : n)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n (</a:t>
                </a:r>
                <a:r>
                  <a:rPr lang="en-US" sz="2400" dirty="0" err="1">
                    <a:latin typeface="+mj-lt"/>
                  </a:rPr>
                  <a:t>nat</a:t>
                </a:r>
                <a:r>
                  <a:rPr lang="en-US" sz="2400" dirty="0">
                    <a:latin typeface="+mj-lt"/>
                  </a:rPr>
                  <a:t>: n+1)</a:t>
                </a:r>
                <a:endParaRPr lang="en-US" sz="2800" dirty="0">
                  <a:latin typeface="+mj-lt"/>
                </a:endParaRPr>
              </a:p>
            </p:txBody>
          </p:sp>
        </mc:Choice>
        <mc:Fallback xmlns="">
          <p:sp>
            <p:nvSpPr>
              <p:cNvPr id="2" name="TextBox 1">
                <a:extLst>
                  <a:ext uri="{FF2B5EF4-FFF2-40B4-BE49-F238E27FC236}">
                    <a16:creationId xmlns:a16="http://schemas.microsoft.com/office/drawing/2014/main" id="{347DCA62-F3BB-E440-A2E9-C4A4052CFFDB}"/>
                  </a:ext>
                </a:extLst>
              </p:cNvPr>
              <p:cNvSpPr txBox="1">
                <a:spLocks noRot="1" noChangeAspect="1" noMove="1" noResize="1" noEditPoints="1" noAdjustHandles="1" noChangeArrowheads="1" noChangeShapeType="1" noTextEdit="1"/>
              </p:cNvSpPr>
              <p:nvPr/>
            </p:nvSpPr>
            <p:spPr>
              <a:xfrm>
                <a:off x="506306" y="998567"/>
                <a:ext cx="10886173" cy="5262979"/>
              </a:xfrm>
              <a:prstGeom prst="rect">
                <a:avLst/>
              </a:prstGeom>
              <a:blipFill>
                <a:blip r:embed="rId2"/>
                <a:stretch>
                  <a:fillRect l="-699" t="-964" b="-168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81885D5-856E-EA4D-BA68-2B6E27B62E34}"/>
              </a:ext>
            </a:extLst>
          </p:cNvPr>
          <p:cNvSpPr txBox="1"/>
          <p:nvPr/>
        </p:nvSpPr>
        <p:spPr>
          <a:xfrm>
            <a:off x="380062" y="270841"/>
            <a:ext cx="9615638" cy="523220"/>
          </a:xfrm>
          <a:prstGeom prst="rect">
            <a:avLst/>
          </a:prstGeom>
          <a:noFill/>
        </p:spPr>
        <p:txBody>
          <a:bodyPr wrap="square" rtlCol="0">
            <a:spAutoFit/>
          </a:bodyPr>
          <a:lstStyle/>
          <a:p>
            <a:r>
              <a:rPr lang="en-US" sz="2800" dirty="0">
                <a:latin typeface="+mj-lt"/>
              </a:rPr>
              <a:t>Typical definitions:</a:t>
            </a:r>
          </a:p>
        </p:txBody>
      </p:sp>
      <p:pic>
        <p:nvPicPr>
          <p:cNvPr id="6" name="Picture 5">
            <a:extLst>
              <a:ext uri="{FF2B5EF4-FFF2-40B4-BE49-F238E27FC236}">
                <a16:creationId xmlns:a16="http://schemas.microsoft.com/office/drawing/2014/main" id="{A50C7906-CDE6-574A-B015-BBE44651217D}"/>
              </a:ext>
            </a:extLst>
          </p:cNvPr>
          <p:cNvPicPr>
            <a:picLocks noChangeAspect="1"/>
          </p:cNvPicPr>
          <p:nvPr/>
        </p:nvPicPr>
        <p:blipFill>
          <a:blip r:embed="rId3"/>
          <a:stretch>
            <a:fillRect/>
          </a:stretch>
        </p:blipFill>
        <p:spPr>
          <a:xfrm>
            <a:off x="6187070" y="1616406"/>
            <a:ext cx="5742643" cy="3436041"/>
          </a:xfrm>
          <a:prstGeom prst="rect">
            <a:avLst/>
          </a:prstGeom>
        </p:spPr>
      </p:pic>
    </p:spTree>
    <p:extLst>
      <p:ext uri="{BB962C8B-B14F-4D97-AF65-F5344CB8AC3E}">
        <p14:creationId xmlns:p14="http://schemas.microsoft.com/office/powerpoint/2010/main" val="33275287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21484</TotalTime>
  <Words>3366</Words>
  <Application>Microsoft Macintosh PowerPoint</Application>
  <PresentationFormat>Widescreen</PresentationFormat>
  <Paragraphs>342</Paragraphs>
  <Slides>37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Apple Chancery</vt:lpstr>
      <vt:lpstr>Arial</vt:lpstr>
      <vt:lpstr>Calibri</vt:lpstr>
      <vt:lpstr>Calibri Light</vt:lpstr>
      <vt:lpstr>Cambria Math</vt:lpstr>
      <vt:lpstr>Wingdings</vt:lpstr>
      <vt:lpstr>Office Theme</vt:lpstr>
      <vt:lpstr>Pure Data Foundation of Mathematics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Tiny Foundations</dc:title>
  <dc:creator>Youssef, Saul</dc:creator>
  <cp:lastModifiedBy>Youssef, Saul</cp:lastModifiedBy>
  <cp:revision>427</cp:revision>
  <dcterms:created xsi:type="dcterms:W3CDTF">2023-04-09T01:59:03Z</dcterms:created>
  <dcterms:modified xsi:type="dcterms:W3CDTF">2023-05-08T00:41:15Z</dcterms:modified>
</cp:coreProperties>
</file>